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3" r:id="rId2"/>
  </p:sldMasterIdLst>
  <p:notesMasterIdLst>
    <p:notesMasterId r:id="rId1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embeddedFontLst>
    <p:embeddedFont>
      <p:font typeface="Inter" panose="020B0604020202020204" charset="0"/>
      <p:regular r:id="rId19"/>
      <p:bold r:id="rId20"/>
    </p:embeddedFont>
    <p:embeddedFont>
      <p:font typeface="Quattrocento Sans" panose="020F050202020403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Roboto Light" panose="020F0502020204030204"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hAVUhob0YgWkb7cvNlyQ2n7Lad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4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D"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pexels.com/photo/focused-man-with-bowl-of-popcorn-watching-tv-at-home-3811867/?utm_content=attributionCopyText&amp;utm_medium=referral&amp;utm_source=pexe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pexels.com/@harsch-shivam-721256?utm_content=attributionCopyText&amp;utm_medium=referral&amp;utm_source=pexels"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pexels.com/photo/person-wearing-vr-goggles-2007647/?utm_content=attributionCopyText&amp;utm_medium=referral&amp;utm_source=pexel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pexels.com/@olly?utm_content=attributionCopyText&amp;utm_medium=referral&amp;utm_source=pex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pexels.com/photo/happy-multiethnic-people-surfing-tablet-on-nature-3777617/?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exels.com/@kalvisuals?utm_content=attributionCopyText&amp;utm_medium=referral&amp;utm_source=pexel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pexels.com/photo/light-love-los-angeles-traveling-3379934/?utm_content=attributionCopyText&amp;utm_medium=referral&amp;utm_source=pexel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sz="1200" b="0" i="0" u="none" strike="noStrike">
                <a:solidFill>
                  <a:schemeClr val="dk1"/>
                </a:solidFill>
                <a:latin typeface="Calibri"/>
                <a:ea typeface="Calibri"/>
                <a:cs typeface="Calibri"/>
                <a:sym typeface="Calibri"/>
              </a:rPr>
              <a:t>Photo by </a:t>
            </a:r>
            <a:r>
              <a:rPr lang="en-ID"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Andrea Piacquadio</a:t>
            </a:r>
            <a:r>
              <a:rPr lang="en-ID" sz="1200" b="0" i="0" u="none" strike="noStrike">
                <a:solidFill>
                  <a:schemeClr val="dk1"/>
                </a:solidFill>
                <a:latin typeface="Calibri"/>
                <a:ea typeface="Calibri"/>
                <a:cs typeface="Calibri"/>
                <a:sym typeface="Calibri"/>
              </a:rPr>
              <a:t> from </a:t>
            </a:r>
            <a:r>
              <a:rPr lang="en-ID"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sz="1200" b="1"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ID"/>
              <a:t>Content: https://prezi.com/nmedogats-xq/netflix-presentation/</a:t>
            </a:r>
            <a:endParaRPr/>
          </a:p>
        </p:txBody>
      </p:sp>
      <p:sp>
        <p:nvSpPr>
          <p:cNvPr id="238" name="Google Shape;2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6516e13116_0_15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6516e13116_0_15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6516e13116_0_15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6516e13116_0_1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6516e13116_0_14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26516e13116_0_14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6516e13116_0_1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6516e13116_0_14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26516e13116_0_14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516e13116_0_1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6516e13116_0_1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6516e13116_0_1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sz="1200" b="0" i="0" u="none" strike="noStrike">
                <a:solidFill>
                  <a:schemeClr val="dk1"/>
                </a:solidFill>
                <a:latin typeface="Calibri"/>
                <a:ea typeface="Calibri"/>
                <a:cs typeface="Calibri"/>
                <a:sym typeface="Calibri"/>
              </a:rPr>
              <a:t>Photo by </a:t>
            </a:r>
            <a:r>
              <a:rPr lang="en-ID"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Harsch Shivam</a:t>
            </a:r>
            <a:r>
              <a:rPr lang="en-ID" sz="1200" b="0" i="0" u="none" strike="noStrike">
                <a:solidFill>
                  <a:schemeClr val="dk1"/>
                </a:solidFill>
                <a:latin typeface="Calibri"/>
                <a:ea typeface="Calibri"/>
                <a:cs typeface="Calibri"/>
                <a:sym typeface="Calibri"/>
              </a:rPr>
              <a:t> from </a:t>
            </a:r>
            <a:r>
              <a:rPr lang="en-ID"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437" name="Google Shape;43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sz="1200" b="0" i="0" u="none" strike="noStrike">
                <a:solidFill>
                  <a:schemeClr val="dk1"/>
                </a:solidFill>
                <a:latin typeface="Calibri"/>
                <a:ea typeface="Calibri"/>
                <a:cs typeface="Calibri"/>
                <a:sym typeface="Calibri"/>
              </a:rPr>
              <a:t>Photo by </a:t>
            </a:r>
            <a:r>
              <a:rPr lang="en-ID"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Andrea Piacquadio</a:t>
            </a:r>
            <a:r>
              <a:rPr lang="en-ID" sz="1200" b="0" i="0" u="none" strike="noStrike">
                <a:solidFill>
                  <a:schemeClr val="dk1"/>
                </a:solidFill>
                <a:latin typeface="Calibri"/>
                <a:ea typeface="Calibri"/>
                <a:cs typeface="Calibri"/>
                <a:sym typeface="Calibri"/>
              </a:rPr>
              <a:t> from </a:t>
            </a:r>
            <a:r>
              <a:rPr lang="en-ID"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459" name="Google Shape;45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D" sz="1200" b="0" i="0" u="none" strike="noStrike">
                <a:solidFill>
                  <a:schemeClr val="dk1"/>
                </a:solidFill>
                <a:latin typeface="Calibri"/>
                <a:ea typeface="Calibri"/>
                <a:cs typeface="Calibri"/>
                <a:sym typeface="Calibri"/>
              </a:rPr>
              <a:t>Photo by </a:t>
            </a:r>
            <a:r>
              <a:rPr lang="en-ID" sz="1200" b="1"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Kyle Loftus</a:t>
            </a:r>
            <a:r>
              <a:rPr lang="en-ID" sz="1200" b="0" i="0" u="none" strike="noStrike">
                <a:solidFill>
                  <a:schemeClr val="dk1"/>
                </a:solidFill>
                <a:latin typeface="Calibri"/>
                <a:ea typeface="Calibri"/>
                <a:cs typeface="Calibri"/>
                <a:sym typeface="Calibri"/>
              </a:rPr>
              <a:t> from </a:t>
            </a:r>
            <a:r>
              <a:rPr lang="en-ID" sz="1200" b="1" i="0" u="sng" strike="noStrik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Pexels</a:t>
            </a:r>
            <a:endParaRPr/>
          </a:p>
        </p:txBody>
      </p:sp>
      <p:sp>
        <p:nvSpPr>
          <p:cNvPr id="268" name="Google Shape;2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9" name="Google Shape;2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9" name="Google Shape;3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6516e1311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6516e13116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26516e13116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D"/>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7" name="Google Shape;36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6516e13116_0_15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6516e13116_0_15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26516e13116_0_15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6516e13116_0_14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6516e13116_0_14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26516e13116_0_14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D"/>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9"/>
          <p:cNvSpPr>
            <a:spLocks noGrp="1"/>
          </p:cNvSpPr>
          <p:nvPr>
            <p:ph type="pic" idx="2"/>
          </p:nvPr>
        </p:nvSpPr>
        <p:spPr>
          <a:xfrm>
            <a:off x="5183188" y="987425"/>
            <a:ext cx="6172200" cy="4873625"/>
          </a:xfrm>
          <a:prstGeom prst="rect">
            <a:avLst/>
          </a:prstGeom>
          <a:noFill/>
          <a:ln>
            <a:noFill/>
          </a:ln>
        </p:spPr>
      </p:sp>
      <p:sp>
        <p:nvSpPr>
          <p:cNvPr id="66" name="Google Shape;66;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9"/>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68;p29"/>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69" name="Google Shape;69;p29"/>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70" name="Google Shape;70;p29"/>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30"/>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0"/>
          <p:cNvSpPr txBox="1">
            <a:spLocks noGrp="1"/>
          </p:cNvSpPr>
          <p:nvPr>
            <p:ph type="body" idx="1"/>
          </p:nvPr>
        </p:nvSpPr>
        <p:spPr>
          <a:xfrm rot="5400000">
            <a:off x="3884613" y="-1525588"/>
            <a:ext cx="4422775" cy="11125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0"/>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30"/>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76" name="Google Shape;76;p30"/>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77" name="Google Shape;77;p30"/>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250113" y="1839911"/>
            <a:ext cx="5883275" cy="2933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611313" y="-712789"/>
            <a:ext cx="5883275" cy="80391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 name="Google Shape;82;p31"/>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83" name="Google Shape;83;p31"/>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84" name="Google Shape;84;p31"/>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
        <p:cNvGrpSpPr/>
        <p:nvPr/>
      </p:nvGrpSpPr>
      <p:grpSpPr>
        <a:xfrm>
          <a:off x="0" y="0"/>
          <a:ext cx="0" cy="0"/>
          <a:chOff x="0" y="0"/>
          <a:chExt cx="0" cy="0"/>
        </a:xfrm>
      </p:grpSpPr>
      <p:sp>
        <p:nvSpPr>
          <p:cNvPr id="167" name="Google Shape;167;p2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68" name="Google Shape;168;p2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69" name="Google Shape;169;p2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0"/>
        <p:cNvGrpSpPr/>
        <p:nvPr/>
      </p:nvGrpSpPr>
      <p:grpSpPr>
        <a:xfrm>
          <a:off x="0" y="0"/>
          <a:ext cx="0" cy="0"/>
          <a:chOff x="0" y="0"/>
          <a:chExt cx="0" cy="0"/>
        </a:xfrm>
      </p:grpSpPr>
      <p:sp>
        <p:nvSpPr>
          <p:cNvPr id="171" name="Google Shape;171;p42"/>
          <p:cNvSpPr txBox="1">
            <a:spLocks noGrp="1"/>
          </p:cNvSpPr>
          <p:nvPr>
            <p:ph type="ctrTitle"/>
          </p:nvPr>
        </p:nvSpPr>
        <p:spPr>
          <a:xfrm>
            <a:off x="1524000" y="1122363"/>
            <a:ext cx="9144000" cy="23876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42"/>
          <p:cNvSpPr txBox="1">
            <a:spLocks noGrp="1"/>
          </p:cNvSpPr>
          <p:nvPr>
            <p:ph type="subTitle" idx="1"/>
          </p:nvPr>
        </p:nvSpPr>
        <p:spPr>
          <a:xfrm>
            <a:off x="1524000" y="3602038"/>
            <a:ext cx="9144000" cy="165576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a:endParaRPr/>
          </a:p>
        </p:txBody>
      </p:sp>
      <p:sp>
        <p:nvSpPr>
          <p:cNvPr id="173" name="Google Shape;173;p42"/>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74" name="Google Shape;174;p42"/>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75" name="Google Shape;175;p42"/>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6"/>
        <p:cNvGrpSpPr/>
        <p:nvPr/>
      </p:nvGrpSpPr>
      <p:grpSpPr>
        <a:xfrm>
          <a:off x="0" y="0"/>
          <a:ext cx="0" cy="0"/>
          <a:chOff x="0" y="0"/>
          <a:chExt cx="0" cy="0"/>
        </a:xfrm>
      </p:grpSpPr>
      <p:sp>
        <p:nvSpPr>
          <p:cNvPr id="177" name="Google Shape;177;p43"/>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43"/>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179" name="Google Shape;179;p43"/>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80" name="Google Shape;180;p43"/>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81" name="Google Shape;181;p43"/>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2"/>
        <p:cNvGrpSpPr/>
        <p:nvPr/>
      </p:nvGrpSpPr>
      <p:grpSpPr>
        <a:xfrm>
          <a:off x="0" y="0"/>
          <a:ext cx="0" cy="0"/>
          <a:chOff x="0" y="0"/>
          <a:chExt cx="0" cy="0"/>
        </a:xfrm>
      </p:grpSpPr>
      <p:sp>
        <p:nvSpPr>
          <p:cNvPr id="183" name="Google Shape;183;p44"/>
          <p:cNvSpPr txBox="1">
            <a:spLocks noGrp="1"/>
          </p:cNvSpPr>
          <p:nvPr>
            <p:ph type="title"/>
          </p:nvPr>
        </p:nvSpPr>
        <p:spPr>
          <a:xfrm>
            <a:off x="831851" y="1709740"/>
            <a:ext cx="10515600" cy="2852737"/>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4" name="Google Shape;184;p44"/>
          <p:cNvSpPr txBox="1">
            <a:spLocks noGrp="1"/>
          </p:cNvSpPr>
          <p:nvPr>
            <p:ph type="body" idx="1"/>
          </p:nvPr>
        </p:nvSpPr>
        <p:spPr>
          <a:xfrm>
            <a:off x="831851" y="4589463"/>
            <a:ext cx="10515600" cy="1500187"/>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rgbClr val="888888"/>
              </a:buClr>
              <a:buSzPts val="1800"/>
              <a:buNone/>
              <a:defRPr sz="2400">
                <a:solidFill>
                  <a:srgbClr val="888888"/>
                </a:solidFill>
              </a:defRPr>
            </a:lvl1pPr>
            <a:lvl2pPr marL="914400" lvl="1" indent="-228600" algn="l">
              <a:lnSpc>
                <a:spcPct val="90000"/>
              </a:lnSpc>
              <a:spcBef>
                <a:spcPts val="533"/>
              </a:spcBef>
              <a:spcAft>
                <a:spcPts val="0"/>
              </a:spcAft>
              <a:buClr>
                <a:srgbClr val="888888"/>
              </a:buClr>
              <a:buSzPts val="1500"/>
              <a:buNone/>
              <a:defRPr sz="2000">
                <a:solidFill>
                  <a:srgbClr val="888888"/>
                </a:solidFill>
              </a:defRPr>
            </a:lvl2pPr>
            <a:lvl3pPr marL="1371600" lvl="2" indent="-228600" algn="l">
              <a:lnSpc>
                <a:spcPct val="90000"/>
              </a:lnSpc>
              <a:spcBef>
                <a:spcPts val="533"/>
              </a:spcBef>
              <a:spcAft>
                <a:spcPts val="0"/>
              </a:spcAft>
              <a:buClr>
                <a:srgbClr val="888888"/>
              </a:buClr>
              <a:buSzPts val="1400"/>
              <a:buNone/>
              <a:defRPr sz="1867">
                <a:solidFill>
                  <a:srgbClr val="888888"/>
                </a:solidFill>
              </a:defRPr>
            </a:lvl3pPr>
            <a:lvl4pPr marL="1828800" lvl="3" indent="-228600" algn="l">
              <a:lnSpc>
                <a:spcPct val="90000"/>
              </a:lnSpc>
              <a:spcBef>
                <a:spcPts val="533"/>
              </a:spcBef>
              <a:spcAft>
                <a:spcPts val="0"/>
              </a:spcAft>
              <a:buClr>
                <a:srgbClr val="888888"/>
              </a:buClr>
              <a:buSzPts val="1200"/>
              <a:buNone/>
              <a:defRPr sz="1600">
                <a:solidFill>
                  <a:srgbClr val="888888"/>
                </a:solidFill>
              </a:defRPr>
            </a:lvl4pPr>
            <a:lvl5pPr marL="2286000" lvl="4" indent="-228600" algn="l">
              <a:lnSpc>
                <a:spcPct val="90000"/>
              </a:lnSpc>
              <a:spcBef>
                <a:spcPts val="533"/>
              </a:spcBef>
              <a:spcAft>
                <a:spcPts val="0"/>
              </a:spcAft>
              <a:buClr>
                <a:srgbClr val="888888"/>
              </a:buClr>
              <a:buSzPts val="1200"/>
              <a:buNone/>
              <a:defRPr sz="1600">
                <a:solidFill>
                  <a:srgbClr val="888888"/>
                </a:solidFill>
              </a:defRPr>
            </a:lvl5pPr>
            <a:lvl6pPr marL="2743200" lvl="5" indent="-228600" algn="l">
              <a:lnSpc>
                <a:spcPct val="90000"/>
              </a:lnSpc>
              <a:spcBef>
                <a:spcPts val="533"/>
              </a:spcBef>
              <a:spcAft>
                <a:spcPts val="0"/>
              </a:spcAft>
              <a:buClr>
                <a:srgbClr val="888888"/>
              </a:buClr>
              <a:buSzPts val="1200"/>
              <a:buNone/>
              <a:defRPr sz="1600">
                <a:solidFill>
                  <a:srgbClr val="888888"/>
                </a:solidFill>
              </a:defRPr>
            </a:lvl6pPr>
            <a:lvl7pPr marL="3200400" lvl="6" indent="-228600" algn="l">
              <a:lnSpc>
                <a:spcPct val="90000"/>
              </a:lnSpc>
              <a:spcBef>
                <a:spcPts val="533"/>
              </a:spcBef>
              <a:spcAft>
                <a:spcPts val="0"/>
              </a:spcAft>
              <a:buClr>
                <a:srgbClr val="888888"/>
              </a:buClr>
              <a:buSzPts val="1200"/>
              <a:buNone/>
              <a:defRPr sz="1600">
                <a:solidFill>
                  <a:srgbClr val="888888"/>
                </a:solidFill>
              </a:defRPr>
            </a:lvl7pPr>
            <a:lvl8pPr marL="3657600" lvl="7" indent="-228600" algn="l">
              <a:lnSpc>
                <a:spcPct val="90000"/>
              </a:lnSpc>
              <a:spcBef>
                <a:spcPts val="533"/>
              </a:spcBef>
              <a:spcAft>
                <a:spcPts val="0"/>
              </a:spcAft>
              <a:buClr>
                <a:srgbClr val="888888"/>
              </a:buClr>
              <a:buSzPts val="1200"/>
              <a:buNone/>
              <a:defRPr sz="1600">
                <a:solidFill>
                  <a:srgbClr val="888888"/>
                </a:solidFill>
              </a:defRPr>
            </a:lvl8pPr>
            <a:lvl9pPr marL="4114800" lvl="8" indent="-228600"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185" name="Google Shape;185;p44"/>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86" name="Google Shape;186;p44"/>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87" name="Google Shape;187;p44"/>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8"/>
        <p:cNvGrpSpPr/>
        <p:nvPr/>
      </p:nvGrpSpPr>
      <p:grpSpPr>
        <a:xfrm>
          <a:off x="0" y="0"/>
          <a:ext cx="0" cy="0"/>
          <a:chOff x="0" y="0"/>
          <a:chExt cx="0" cy="0"/>
        </a:xfrm>
      </p:grpSpPr>
      <p:sp>
        <p:nvSpPr>
          <p:cNvPr id="189" name="Google Shape;189;p45"/>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0" name="Google Shape;190;p45"/>
          <p:cNvSpPr txBox="1">
            <a:spLocks noGrp="1"/>
          </p:cNvSpPr>
          <p:nvPr>
            <p:ph type="body" idx="1"/>
          </p:nvPr>
        </p:nvSpPr>
        <p:spPr>
          <a:xfrm>
            <a:off x="838200" y="1825625"/>
            <a:ext cx="5181600" cy="4351339"/>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191" name="Google Shape;191;p45"/>
          <p:cNvSpPr txBox="1">
            <a:spLocks noGrp="1"/>
          </p:cNvSpPr>
          <p:nvPr>
            <p:ph type="body" idx="2"/>
          </p:nvPr>
        </p:nvSpPr>
        <p:spPr>
          <a:xfrm>
            <a:off x="6172200" y="1825625"/>
            <a:ext cx="5181600" cy="4351339"/>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192" name="Google Shape;192;p45"/>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93" name="Google Shape;193;p45"/>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194" name="Google Shape;194;p45"/>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5"/>
        <p:cNvGrpSpPr/>
        <p:nvPr/>
      </p:nvGrpSpPr>
      <p:grpSpPr>
        <a:xfrm>
          <a:off x="0" y="0"/>
          <a:ext cx="0" cy="0"/>
          <a:chOff x="0" y="0"/>
          <a:chExt cx="0" cy="0"/>
        </a:xfrm>
      </p:grpSpPr>
      <p:sp>
        <p:nvSpPr>
          <p:cNvPr id="196" name="Google Shape;196;p46"/>
          <p:cNvSpPr txBox="1">
            <a:spLocks noGrp="1"/>
          </p:cNvSpPr>
          <p:nvPr>
            <p:ph type="title"/>
          </p:nvPr>
        </p:nvSpPr>
        <p:spPr>
          <a:xfrm>
            <a:off x="839788"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46"/>
          <p:cNvSpPr txBox="1">
            <a:spLocks noGrp="1"/>
          </p:cNvSpPr>
          <p:nvPr>
            <p:ph type="body" idx="1"/>
          </p:nvPr>
        </p:nvSpPr>
        <p:spPr>
          <a:xfrm>
            <a:off x="839788" y="1681163"/>
            <a:ext cx="5157787" cy="82391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1067"/>
              </a:spcBef>
              <a:spcAft>
                <a:spcPts val="0"/>
              </a:spcAft>
              <a:buClr>
                <a:schemeClr val="dk1"/>
              </a:buClr>
              <a:buSzPts val="1800"/>
              <a:buNone/>
              <a:defRPr sz="2400" b="1"/>
            </a:lvl1pPr>
            <a:lvl2pPr marL="914400" lvl="1" indent="-228600" algn="l">
              <a:lnSpc>
                <a:spcPct val="90000"/>
              </a:lnSpc>
              <a:spcBef>
                <a:spcPts val="533"/>
              </a:spcBef>
              <a:spcAft>
                <a:spcPts val="0"/>
              </a:spcAft>
              <a:buClr>
                <a:schemeClr val="dk1"/>
              </a:buClr>
              <a:buSzPts val="1500"/>
              <a:buNone/>
              <a:defRPr sz="2000" b="1"/>
            </a:lvl2pPr>
            <a:lvl3pPr marL="1371600" lvl="2" indent="-228600" algn="l">
              <a:lnSpc>
                <a:spcPct val="90000"/>
              </a:lnSpc>
              <a:spcBef>
                <a:spcPts val="533"/>
              </a:spcBef>
              <a:spcAft>
                <a:spcPts val="0"/>
              </a:spcAft>
              <a:buClr>
                <a:schemeClr val="dk1"/>
              </a:buClr>
              <a:buSzPts val="1400"/>
              <a:buNone/>
              <a:defRPr sz="1867" b="1"/>
            </a:lvl3pPr>
            <a:lvl4pPr marL="1828800" lvl="3" indent="-228600" algn="l">
              <a:lnSpc>
                <a:spcPct val="90000"/>
              </a:lnSpc>
              <a:spcBef>
                <a:spcPts val="533"/>
              </a:spcBef>
              <a:spcAft>
                <a:spcPts val="0"/>
              </a:spcAft>
              <a:buClr>
                <a:schemeClr val="dk1"/>
              </a:buClr>
              <a:buSzPts val="1200"/>
              <a:buNone/>
              <a:defRPr sz="1600" b="1"/>
            </a:lvl4pPr>
            <a:lvl5pPr marL="2286000" lvl="4" indent="-228600" algn="l">
              <a:lnSpc>
                <a:spcPct val="90000"/>
              </a:lnSpc>
              <a:spcBef>
                <a:spcPts val="533"/>
              </a:spcBef>
              <a:spcAft>
                <a:spcPts val="0"/>
              </a:spcAft>
              <a:buClr>
                <a:schemeClr val="dk1"/>
              </a:buClr>
              <a:buSzPts val="1200"/>
              <a:buNone/>
              <a:defRPr sz="1600" b="1"/>
            </a:lvl5pPr>
            <a:lvl6pPr marL="2743200" lvl="5" indent="-228600" algn="l">
              <a:lnSpc>
                <a:spcPct val="90000"/>
              </a:lnSpc>
              <a:spcBef>
                <a:spcPts val="533"/>
              </a:spcBef>
              <a:spcAft>
                <a:spcPts val="0"/>
              </a:spcAft>
              <a:buClr>
                <a:schemeClr val="dk1"/>
              </a:buClr>
              <a:buSzPts val="1200"/>
              <a:buNone/>
              <a:defRPr sz="1600" b="1"/>
            </a:lvl6pPr>
            <a:lvl7pPr marL="3200400" lvl="6" indent="-228600" algn="l">
              <a:lnSpc>
                <a:spcPct val="90000"/>
              </a:lnSpc>
              <a:spcBef>
                <a:spcPts val="533"/>
              </a:spcBef>
              <a:spcAft>
                <a:spcPts val="0"/>
              </a:spcAft>
              <a:buClr>
                <a:schemeClr val="dk1"/>
              </a:buClr>
              <a:buSzPts val="1200"/>
              <a:buNone/>
              <a:defRPr sz="1600" b="1"/>
            </a:lvl7pPr>
            <a:lvl8pPr marL="3657600" lvl="7" indent="-228600" algn="l">
              <a:lnSpc>
                <a:spcPct val="90000"/>
              </a:lnSpc>
              <a:spcBef>
                <a:spcPts val="533"/>
              </a:spcBef>
              <a:spcAft>
                <a:spcPts val="0"/>
              </a:spcAft>
              <a:buClr>
                <a:schemeClr val="dk1"/>
              </a:buClr>
              <a:buSzPts val="1200"/>
              <a:buNone/>
              <a:defRPr sz="1600" b="1"/>
            </a:lvl8pPr>
            <a:lvl9pPr marL="4114800" lvl="8" indent="-228600" algn="l">
              <a:lnSpc>
                <a:spcPct val="90000"/>
              </a:lnSpc>
              <a:spcBef>
                <a:spcPts val="533"/>
              </a:spcBef>
              <a:spcAft>
                <a:spcPts val="0"/>
              </a:spcAft>
              <a:buClr>
                <a:schemeClr val="dk1"/>
              </a:buClr>
              <a:buSzPts val="1200"/>
              <a:buNone/>
              <a:defRPr sz="1600" b="1"/>
            </a:lvl9pPr>
          </a:lstStyle>
          <a:p>
            <a:endParaRPr/>
          </a:p>
        </p:txBody>
      </p:sp>
      <p:sp>
        <p:nvSpPr>
          <p:cNvPr id="198" name="Google Shape;198;p46"/>
          <p:cNvSpPr txBox="1">
            <a:spLocks noGrp="1"/>
          </p:cNvSpPr>
          <p:nvPr>
            <p:ph type="body" idx="2"/>
          </p:nvPr>
        </p:nvSpPr>
        <p:spPr>
          <a:xfrm>
            <a:off x="839788" y="2505075"/>
            <a:ext cx="5157787" cy="3684588"/>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199" name="Google Shape;199;p46"/>
          <p:cNvSpPr txBox="1">
            <a:spLocks noGrp="1"/>
          </p:cNvSpPr>
          <p:nvPr>
            <p:ph type="body" idx="3"/>
          </p:nvPr>
        </p:nvSpPr>
        <p:spPr>
          <a:xfrm>
            <a:off x="6172201" y="1681163"/>
            <a:ext cx="5183188" cy="82391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1067"/>
              </a:spcBef>
              <a:spcAft>
                <a:spcPts val="0"/>
              </a:spcAft>
              <a:buClr>
                <a:schemeClr val="dk1"/>
              </a:buClr>
              <a:buSzPts val="1800"/>
              <a:buNone/>
              <a:defRPr sz="2400" b="1"/>
            </a:lvl1pPr>
            <a:lvl2pPr marL="914400" lvl="1" indent="-228600" algn="l">
              <a:lnSpc>
                <a:spcPct val="90000"/>
              </a:lnSpc>
              <a:spcBef>
                <a:spcPts val="533"/>
              </a:spcBef>
              <a:spcAft>
                <a:spcPts val="0"/>
              </a:spcAft>
              <a:buClr>
                <a:schemeClr val="dk1"/>
              </a:buClr>
              <a:buSzPts val="1500"/>
              <a:buNone/>
              <a:defRPr sz="2000" b="1"/>
            </a:lvl2pPr>
            <a:lvl3pPr marL="1371600" lvl="2" indent="-228600" algn="l">
              <a:lnSpc>
                <a:spcPct val="90000"/>
              </a:lnSpc>
              <a:spcBef>
                <a:spcPts val="533"/>
              </a:spcBef>
              <a:spcAft>
                <a:spcPts val="0"/>
              </a:spcAft>
              <a:buClr>
                <a:schemeClr val="dk1"/>
              </a:buClr>
              <a:buSzPts val="1400"/>
              <a:buNone/>
              <a:defRPr sz="1867" b="1"/>
            </a:lvl3pPr>
            <a:lvl4pPr marL="1828800" lvl="3" indent="-228600" algn="l">
              <a:lnSpc>
                <a:spcPct val="90000"/>
              </a:lnSpc>
              <a:spcBef>
                <a:spcPts val="533"/>
              </a:spcBef>
              <a:spcAft>
                <a:spcPts val="0"/>
              </a:spcAft>
              <a:buClr>
                <a:schemeClr val="dk1"/>
              </a:buClr>
              <a:buSzPts val="1200"/>
              <a:buNone/>
              <a:defRPr sz="1600" b="1"/>
            </a:lvl4pPr>
            <a:lvl5pPr marL="2286000" lvl="4" indent="-228600" algn="l">
              <a:lnSpc>
                <a:spcPct val="90000"/>
              </a:lnSpc>
              <a:spcBef>
                <a:spcPts val="533"/>
              </a:spcBef>
              <a:spcAft>
                <a:spcPts val="0"/>
              </a:spcAft>
              <a:buClr>
                <a:schemeClr val="dk1"/>
              </a:buClr>
              <a:buSzPts val="1200"/>
              <a:buNone/>
              <a:defRPr sz="1600" b="1"/>
            </a:lvl5pPr>
            <a:lvl6pPr marL="2743200" lvl="5" indent="-228600" algn="l">
              <a:lnSpc>
                <a:spcPct val="90000"/>
              </a:lnSpc>
              <a:spcBef>
                <a:spcPts val="533"/>
              </a:spcBef>
              <a:spcAft>
                <a:spcPts val="0"/>
              </a:spcAft>
              <a:buClr>
                <a:schemeClr val="dk1"/>
              </a:buClr>
              <a:buSzPts val="1200"/>
              <a:buNone/>
              <a:defRPr sz="1600" b="1"/>
            </a:lvl6pPr>
            <a:lvl7pPr marL="3200400" lvl="6" indent="-228600" algn="l">
              <a:lnSpc>
                <a:spcPct val="90000"/>
              </a:lnSpc>
              <a:spcBef>
                <a:spcPts val="533"/>
              </a:spcBef>
              <a:spcAft>
                <a:spcPts val="0"/>
              </a:spcAft>
              <a:buClr>
                <a:schemeClr val="dk1"/>
              </a:buClr>
              <a:buSzPts val="1200"/>
              <a:buNone/>
              <a:defRPr sz="1600" b="1"/>
            </a:lvl7pPr>
            <a:lvl8pPr marL="3657600" lvl="7" indent="-228600" algn="l">
              <a:lnSpc>
                <a:spcPct val="90000"/>
              </a:lnSpc>
              <a:spcBef>
                <a:spcPts val="533"/>
              </a:spcBef>
              <a:spcAft>
                <a:spcPts val="0"/>
              </a:spcAft>
              <a:buClr>
                <a:schemeClr val="dk1"/>
              </a:buClr>
              <a:buSzPts val="1200"/>
              <a:buNone/>
              <a:defRPr sz="1600" b="1"/>
            </a:lvl8pPr>
            <a:lvl9pPr marL="4114800" lvl="8" indent="-228600" algn="l">
              <a:lnSpc>
                <a:spcPct val="90000"/>
              </a:lnSpc>
              <a:spcBef>
                <a:spcPts val="533"/>
              </a:spcBef>
              <a:spcAft>
                <a:spcPts val="0"/>
              </a:spcAft>
              <a:buClr>
                <a:schemeClr val="dk1"/>
              </a:buClr>
              <a:buSzPts val="1200"/>
              <a:buNone/>
              <a:defRPr sz="1600" b="1"/>
            </a:lvl9pPr>
          </a:lstStyle>
          <a:p>
            <a:endParaRPr/>
          </a:p>
        </p:txBody>
      </p:sp>
      <p:sp>
        <p:nvSpPr>
          <p:cNvPr id="200" name="Google Shape;200;p46"/>
          <p:cNvSpPr txBox="1">
            <a:spLocks noGrp="1"/>
          </p:cNvSpPr>
          <p:nvPr>
            <p:ph type="body" idx="4"/>
          </p:nvPr>
        </p:nvSpPr>
        <p:spPr>
          <a:xfrm>
            <a:off x="6172201" y="2505075"/>
            <a:ext cx="5183188" cy="3684588"/>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01" name="Google Shape;201;p46"/>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02" name="Google Shape;202;p46"/>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03" name="Google Shape;203;p46"/>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4"/>
        <p:cNvGrpSpPr/>
        <p:nvPr/>
      </p:nvGrpSpPr>
      <p:grpSpPr>
        <a:xfrm>
          <a:off x="0" y="0"/>
          <a:ext cx="0" cy="0"/>
          <a:chOff x="0" y="0"/>
          <a:chExt cx="0" cy="0"/>
        </a:xfrm>
      </p:grpSpPr>
      <p:sp>
        <p:nvSpPr>
          <p:cNvPr id="205" name="Google Shape;205;p47"/>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6" name="Google Shape;206;p47"/>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07" name="Google Shape;207;p47"/>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08" name="Google Shape;208;p47"/>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21"/>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1"/>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21"/>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i="0" u="none" strike="noStrike" cap="none">
                <a:solidFill>
                  <a:schemeClr val="lt1"/>
                </a:solidFill>
                <a:latin typeface="Quattrocento Sans"/>
                <a:ea typeface="Quattrocento Sans"/>
                <a:cs typeface="Quattrocento Sans"/>
                <a:sym typeface="Quattrocento Sans"/>
              </a:rPr>
              <a:t>‹#›</a:t>
            </a:fld>
            <a:endParaRPr sz="1000" b="1" i="0" u="none" strike="noStrike" cap="none">
              <a:solidFill>
                <a:schemeClr val="lt1"/>
              </a:solidFill>
              <a:latin typeface="Quattrocento Sans"/>
              <a:ea typeface="Quattrocento Sans"/>
              <a:cs typeface="Quattrocento Sans"/>
              <a:sym typeface="Quattrocento Sans"/>
            </a:endParaRPr>
          </a:p>
        </p:txBody>
      </p:sp>
      <p:sp>
        <p:nvSpPr>
          <p:cNvPr id="17" name="Google Shape;17;p21"/>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i="0" u="none" strike="noStrike" cap="none">
                <a:solidFill>
                  <a:srgbClr val="A5A5A5"/>
                </a:solidFill>
                <a:latin typeface="Quattrocento Sans"/>
                <a:ea typeface="Quattrocento Sans"/>
                <a:cs typeface="Quattrocento Sans"/>
                <a:sym typeface="Quattrocento Sans"/>
              </a:rPr>
              <a:t>Place Your Footer Here</a:t>
            </a:r>
            <a:endParaRPr/>
          </a:p>
        </p:txBody>
      </p:sp>
      <p:pic>
        <p:nvPicPr>
          <p:cNvPr id="18" name="Google Shape;18;p21"/>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9"/>
        <p:cNvGrpSpPr/>
        <p:nvPr/>
      </p:nvGrpSpPr>
      <p:grpSpPr>
        <a:xfrm>
          <a:off x="0" y="0"/>
          <a:ext cx="0" cy="0"/>
          <a:chOff x="0" y="0"/>
          <a:chExt cx="0" cy="0"/>
        </a:xfrm>
      </p:grpSpPr>
      <p:sp>
        <p:nvSpPr>
          <p:cNvPr id="210" name="Google Shape;210;p48"/>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1" name="Google Shape;211;p48"/>
          <p:cNvSpPr txBox="1">
            <a:spLocks noGrp="1"/>
          </p:cNvSpPr>
          <p:nvPr>
            <p:ph type="body" idx="1"/>
          </p:nvPr>
        </p:nvSpPr>
        <p:spPr>
          <a:xfrm>
            <a:off x="5183188" y="987426"/>
            <a:ext cx="6172200" cy="4873625"/>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1067"/>
              </a:spcBef>
              <a:spcAft>
                <a:spcPts val="0"/>
              </a:spcAft>
              <a:buClr>
                <a:schemeClr val="dk1"/>
              </a:buClr>
              <a:buSzPts val="2400"/>
              <a:buChar char="•"/>
              <a:defRPr sz="3200"/>
            </a:lvl1pPr>
            <a:lvl2pPr marL="914400" lvl="1" indent="-361950" algn="l">
              <a:lnSpc>
                <a:spcPct val="90000"/>
              </a:lnSpc>
              <a:spcBef>
                <a:spcPts val="533"/>
              </a:spcBef>
              <a:spcAft>
                <a:spcPts val="0"/>
              </a:spcAft>
              <a:buClr>
                <a:schemeClr val="dk1"/>
              </a:buClr>
              <a:buSzPts val="2100"/>
              <a:buChar char="•"/>
              <a:defRPr sz="2800"/>
            </a:lvl2pPr>
            <a:lvl3pPr marL="1371600" lvl="2" indent="-342900" algn="l">
              <a:lnSpc>
                <a:spcPct val="90000"/>
              </a:lnSpc>
              <a:spcBef>
                <a:spcPts val="533"/>
              </a:spcBef>
              <a:spcAft>
                <a:spcPts val="0"/>
              </a:spcAft>
              <a:buClr>
                <a:schemeClr val="dk1"/>
              </a:buClr>
              <a:buSzPts val="1800"/>
              <a:buChar char="•"/>
              <a:defRPr sz="2400"/>
            </a:lvl3pPr>
            <a:lvl4pPr marL="1828800" lvl="3" indent="-323850" algn="l">
              <a:lnSpc>
                <a:spcPct val="90000"/>
              </a:lnSpc>
              <a:spcBef>
                <a:spcPts val="533"/>
              </a:spcBef>
              <a:spcAft>
                <a:spcPts val="0"/>
              </a:spcAft>
              <a:buClr>
                <a:schemeClr val="dk1"/>
              </a:buClr>
              <a:buSzPts val="1500"/>
              <a:buChar char="•"/>
              <a:defRPr sz="2000"/>
            </a:lvl4pPr>
            <a:lvl5pPr marL="2286000" lvl="4" indent="-323850" algn="l">
              <a:lnSpc>
                <a:spcPct val="90000"/>
              </a:lnSpc>
              <a:spcBef>
                <a:spcPts val="533"/>
              </a:spcBef>
              <a:spcAft>
                <a:spcPts val="0"/>
              </a:spcAft>
              <a:buClr>
                <a:schemeClr val="dk1"/>
              </a:buClr>
              <a:buSzPts val="1500"/>
              <a:buChar char="•"/>
              <a:defRPr sz="2000"/>
            </a:lvl5pPr>
            <a:lvl6pPr marL="2743200" lvl="5" indent="-323850" algn="l">
              <a:lnSpc>
                <a:spcPct val="90000"/>
              </a:lnSpc>
              <a:spcBef>
                <a:spcPts val="533"/>
              </a:spcBef>
              <a:spcAft>
                <a:spcPts val="0"/>
              </a:spcAft>
              <a:buClr>
                <a:schemeClr val="dk1"/>
              </a:buClr>
              <a:buSzPts val="1500"/>
              <a:buChar char="•"/>
              <a:defRPr sz="2000"/>
            </a:lvl6pPr>
            <a:lvl7pPr marL="3200400" lvl="6" indent="-323850" algn="l">
              <a:lnSpc>
                <a:spcPct val="90000"/>
              </a:lnSpc>
              <a:spcBef>
                <a:spcPts val="533"/>
              </a:spcBef>
              <a:spcAft>
                <a:spcPts val="0"/>
              </a:spcAft>
              <a:buClr>
                <a:schemeClr val="dk1"/>
              </a:buClr>
              <a:buSzPts val="1500"/>
              <a:buChar char="•"/>
              <a:defRPr sz="2000"/>
            </a:lvl7pPr>
            <a:lvl8pPr marL="3657600" lvl="7" indent="-323850" algn="l">
              <a:lnSpc>
                <a:spcPct val="90000"/>
              </a:lnSpc>
              <a:spcBef>
                <a:spcPts val="533"/>
              </a:spcBef>
              <a:spcAft>
                <a:spcPts val="0"/>
              </a:spcAft>
              <a:buClr>
                <a:schemeClr val="dk1"/>
              </a:buClr>
              <a:buSzPts val="1500"/>
              <a:buChar char="•"/>
              <a:defRPr sz="2000"/>
            </a:lvl8pPr>
            <a:lvl9pPr marL="4114800" lvl="8" indent="-323850" algn="l">
              <a:lnSpc>
                <a:spcPct val="90000"/>
              </a:lnSpc>
              <a:spcBef>
                <a:spcPts val="533"/>
              </a:spcBef>
              <a:spcAft>
                <a:spcPts val="0"/>
              </a:spcAft>
              <a:buClr>
                <a:schemeClr val="dk1"/>
              </a:buClr>
              <a:buSzPts val="1500"/>
              <a:buChar char="•"/>
              <a:defRPr sz="2000"/>
            </a:lvl9pPr>
          </a:lstStyle>
          <a:p>
            <a:endParaRPr/>
          </a:p>
        </p:txBody>
      </p:sp>
      <p:sp>
        <p:nvSpPr>
          <p:cNvPr id="212" name="Google Shape;212;p48"/>
          <p:cNvSpPr txBox="1">
            <a:spLocks noGrp="1"/>
          </p:cNvSpPr>
          <p:nvPr>
            <p:ph type="body" idx="2"/>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chemeClr val="dk1"/>
              </a:buClr>
              <a:buSzPts val="1200"/>
              <a:buNone/>
              <a:defRPr sz="1600"/>
            </a:lvl1pPr>
            <a:lvl2pPr marL="914400" lvl="1" indent="-228600" algn="l">
              <a:lnSpc>
                <a:spcPct val="90000"/>
              </a:lnSpc>
              <a:spcBef>
                <a:spcPts val="533"/>
              </a:spcBef>
              <a:spcAft>
                <a:spcPts val="0"/>
              </a:spcAft>
              <a:buClr>
                <a:schemeClr val="dk1"/>
              </a:buClr>
              <a:buSzPts val="1100"/>
              <a:buNone/>
              <a:defRPr sz="1467"/>
            </a:lvl2pPr>
            <a:lvl3pPr marL="1371600" lvl="2" indent="-228600" algn="l">
              <a:lnSpc>
                <a:spcPct val="90000"/>
              </a:lnSpc>
              <a:spcBef>
                <a:spcPts val="533"/>
              </a:spcBef>
              <a:spcAft>
                <a:spcPts val="0"/>
              </a:spcAft>
              <a:buClr>
                <a:schemeClr val="dk1"/>
              </a:buClr>
              <a:buSzPts val="900"/>
              <a:buNone/>
              <a:defRPr sz="1200"/>
            </a:lvl3pPr>
            <a:lvl4pPr marL="1828800" lvl="3" indent="-228600" algn="l">
              <a:lnSpc>
                <a:spcPct val="90000"/>
              </a:lnSpc>
              <a:spcBef>
                <a:spcPts val="533"/>
              </a:spcBef>
              <a:spcAft>
                <a:spcPts val="0"/>
              </a:spcAft>
              <a:buClr>
                <a:schemeClr val="dk1"/>
              </a:buClr>
              <a:buSzPts val="800"/>
              <a:buNone/>
              <a:defRPr sz="1067"/>
            </a:lvl4pPr>
            <a:lvl5pPr marL="2286000" lvl="4" indent="-228600" algn="l">
              <a:lnSpc>
                <a:spcPct val="90000"/>
              </a:lnSpc>
              <a:spcBef>
                <a:spcPts val="533"/>
              </a:spcBef>
              <a:spcAft>
                <a:spcPts val="0"/>
              </a:spcAft>
              <a:buClr>
                <a:schemeClr val="dk1"/>
              </a:buClr>
              <a:buSzPts val="800"/>
              <a:buNone/>
              <a:defRPr sz="1067"/>
            </a:lvl5pPr>
            <a:lvl6pPr marL="2743200" lvl="5" indent="-228600" algn="l">
              <a:lnSpc>
                <a:spcPct val="90000"/>
              </a:lnSpc>
              <a:spcBef>
                <a:spcPts val="533"/>
              </a:spcBef>
              <a:spcAft>
                <a:spcPts val="0"/>
              </a:spcAft>
              <a:buClr>
                <a:schemeClr val="dk1"/>
              </a:buClr>
              <a:buSzPts val="800"/>
              <a:buNone/>
              <a:defRPr sz="1067"/>
            </a:lvl6pPr>
            <a:lvl7pPr marL="3200400" lvl="6" indent="-228600" algn="l">
              <a:lnSpc>
                <a:spcPct val="90000"/>
              </a:lnSpc>
              <a:spcBef>
                <a:spcPts val="533"/>
              </a:spcBef>
              <a:spcAft>
                <a:spcPts val="0"/>
              </a:spcAft>
              <a:buClr>
                <a:schemeClr val="dk1"/>
              </a:buClr>
              <a:buSzPts val="800"/>
              <a:buNone/>
              <a:defRPr sz="1067"/>
            </a:lvl7pPr>
            <a:lvl8pPr marL="3657600" lvl="7" indent="-228600" algn="l">
              <a:lnSpc>
                <a:spcPct val="90000"/>
              </a:lnSpc>
              <a:spcBef>
                <a:spcPts val="533"/>
              </a:spcBef>
              <a:spcAft>
                <a:spcPts val="0"/>
              </a:spcAft>
              <a:buClr>
                <a:schemeClr val="dk1"/>
              </a:buClr>
              <a:buSzPts val="800"/>
              <a:buNone/>
              <a:defRPr sz="1067"/>
            </a:lvl8pPr>
            <a:lvl9pPr marL="4114800" lvl="8" indent="-228600" algn="l">
              <a:lnSpc>
                <a:spcPct val="90000"/>
              </a:lnSpc>
              <a:spcBef>
                <a:spcPts val="533"/>
              </a:spcBef>
              <a:spcAft>
                <a:spcPts val="0"/>
              </a:spcAft>
              <a:buClr>
                <a:schemeClr val="dk1"/>
              </a:buClr>
              <a:buSzPts val="800"/>
              <a:buNone/>
              <a:defRPr sz="1067"/>
            </a:lvl9pPr>
          </a:lstStyle>
          <a:p>
            <a:endParaRPr/>
          </a:p>
        </p:txBody>
      </p:sp>
      <p:sp>
        <p:nvSpPr>
          <p:cNvPr id="213" name="Google Shape;213;p48"/>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14" name="Google Shape;214;p48"/>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15" name="Google Shape;215;p48"/>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16"/>
        <p:cNvGrpSpPr/>
        <p:nvPr/>
      </p:nvGrpSpPr>
      <p:grpSpPr>
        <a:xfrm>
          <a:off x="0" y="0"/>
          <a:ext cx="0" cy="0"/>
          <a:chOff x="0" y="0"/>
          <a:chExt cx="0" cy="0"/>
        </a:xfrm>
      </p:grpSpPr>
      <p:sp>
        <p:nvSpPr>
          <p:cNvPr id="217" name="Google Shape;217;p49"/>
          <p:cNvSpPr txBox="1">
            <a:spLocks noGrp="1"/>
          </p:cNvSpPr>
          <p:nvPr>
            <p:ph type="title"/>
          </p:nvPr>
        </p:nvSpPr>
        <p:spPr>
          <a:xfrm>
            <a:off x="839788" y="457200"/>
            <a:ext cx="3932237" cy="16002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8" name="Google Shape;218;p49"/>
          <p:cNvSpPr>
            <a:spLocks noGrp="1"/>
          </p:cNvSpPr>
          <p:nvPr>
            <p:ph type="pic" idx="2"/>
          </p:nvPr>
        </p:nvSpPr>
        <p:spPr>
          <a:xfrm>
            <a:off x="5183188" y="987426"/>
            <a:ext cx="6172200" cy="4873625"/>
          </a:xfrm>
          <a:prstGeom prst="rect">
            <a:avLst/>
          </a:prstGeom>
          <a:noFill/>
          <a:ln>
            <a:noFill/>
          </a:ln>
        </p:spPr>
      </p:sp>
      <p:sp>
        <p:nvSpPr>
          <p:cNvPr id="219" name="Google Shape;219;p49"/>
          <p:cNvSpPr txBox="1">
            <a:spLocks noGrp="1"/>
          </p:cNvSpPr>
          <p:nvPr>
            <p:ph type="body" idx="1"/>
          </p:nvPr>
        </p:nvSpPr>
        <p:spPr>
          <a:xfrm>
            <a:off x="839788" y="2057401"/>
            <a:ext cx="3932237" cy="3811588"/>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chemeClr val="dk1"/>
              </a:buClr>
              <a:buSzPts val="1200"/>
              <a:buNone/>
              <a:defRPr sz="1600"/>
            </a:lvl1pPr>
            <a:lvl2pPr marL="914400" lvl="1" indent="-228600" algn="l">
              <a:lnSpc>
                <a:spcPct val="90000"/>
              </a:lnSpc>
              <a:spcBef>
                <a:spcPts val="533"/>
              </a:spcBef>
              <a:spcAft>
                <a:spcPts val="0"/>
              </a:spcAft>
              <a:buClr>
                <a:schemeClr val="dk1"/>
              </a:buClr>
              <a:buSzPts val="1100"/>
              <a:buNone/>
              <a:defRPr sz="1467"/>
            </a:lvl2pPr>
            <a:lvl3pPr marL="1371600" lvl="2" indent="-228600" algn="l">
              <a:lnSpc>
                <a:spcPct val="90000"/>
              </a:lnSpc>
              <a:spcBef>
                <a:spcPts val="533"/>
              </a:spcBef>
              <a:spcAft>
                <a:spcPts val="0"/>
              </a:spcAft>
              <a:buClr>
                <a:schemeClr val="dk1"/>
              </a:buClr>
              <a:buSzPts val="900"/>
              <a:buNone/>
              <a:defRPr sz="1200"/>
            </a:lvl3pPr>
            <a:lvl4pPr marL="1828800" lvl="3" indent="-228600" algn="l">
              <a:lnSpc>
                <a:spcPct val="90000"/>
              </a:lnSpc>
              <a:spcBef>
                <a:spcPts val="533"/>
              </a:spcBef>
              <a:spcAft>
                <a:spcPts val="0"/>
              </a:spcAft>
              <a:buClr>
                <a:schemeClr val="dk1"/>
              </a:buClr>
              <a:buSzPts val="800"/>
              <a:buNone/>
              <a:defRPr sz="1067"/>
            </a:lvl4pPr>
            <a:lvl5pPr marL="2286000" lvl="4" indent="-228600" algn="l">
              <a:lnSpc>
                <a:spcPct val="90000"/>
              </a:lnSpc>
              <a:spcBef>
                <a:spcPts val="533"/>
              </a:spcBef>
              <a:spcAft>
                <a:spcPts val="0"/>
              </a:spcAft>
              <a:buClr>
                <a:schemeClr val="dk1"/>
              </a:buClr>
              <a:buSzPts val="800"/>
              <a:buNone/>
              <a:defRPr sz="1067"/>
            </a:lvl5pPr>
            <a:lvl6pPr marL="2743200" lvl="5" indent="-228600" algn="l">
              <a:lnSpc>
                <a:spcPct val="90000"/>
              </a:lnSpc>
              <a:spcBef>
                <a:spcPts val="533"/>
              </a:spcBef>
              <a:spcAft>
                <a:spcPts val="0"/>
              </a:spcAft>
              <a:buClr>
                <a:schemeClr val="dk1"/>
              </a:buClr>
              <a:buSzPts val="800"/>
              <a:buNone/>
              <a:defRPr sz="1067"/>
            </a:lvl6pPr>
            <a:lvl7pPr marL="3200400" lvl="6" indent="-228600" algn="l">
              <a:lnSpc>
                <a:spcPct val="90000"/>
              </a:lnSpc>
              <a:spcBef>
                <a:spcPts val="533"/>
              </a:spcBef>
              <a:spcAft>
                <a:spcPts val="0"/>
              </a:spcAft>
              <a:buClr>
                <a:schemeClr val="dk1"/>
              </a:buClr>
              <a:buSzPts val="800"/>
              <a:buNone/>
              <a:defRPr sz="1067"/>
            </a:lvl7pPr>
            <a:lvl8pPr marL="3657600" lvl="7" indent="-228600" algn="l">
              <a:lnSpc>
                <a:spcPct val="90000"/>
              </a:lnSpc>
              <a:spcBef>
                <a:spcPts val="533"/>
              </a:spcBef>
              <a:spcAft>
                <a:spcPts val="0"/>
              </a:spcAft>
              <a:buClr>
                <a:schemeClr val="dk1"/>
              </a:buClr>
              <a:buSzPts val="800"/>
              <a:buNone/>
              <a:defRPr sz="1067"/>
            </a:lvl8pPr>
            <a:lvl9pPr marL="4114800" lvl="8" indent="-228600" algn="l">
              <a:lnSpc>
                <a:spcPct val="90000"/>
              </a:lnSpc>
              <a:spcBef>
                <a:spcPts val="533"/>
              </a:spcBef>
              <a:spcAft>
                <a:spcPts val="0"/>
              </a:spcAft>
              <a:buClr>
                <a:schemeClr val="dk1"/>
              </a:buClr>
              <a:buSzPts val="800"/>
              <a:buNone/>
              <a:defRPr sz="1067"/>
            </a:lvl9pPr>
          </a:lstStyle>
          <a:p>
            <a:endParaRPr/>
          </a:p>
        </p:txBody>
      </p:sp>
      <p:sp>
        <p:nvSpPr>
          <p:cNvPr id="220" name="Google Shape;220;p4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21" name="Google Shape;221;p4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22" name="Google Shape;222;p4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3"/>
        <p:cNvGrpSpPr/>
        <p:nvPr/>
      </p:nvGrpSpPr>
      <p:grpSpPr>
        <a:xfrm>
          <a:off x="0" y="0"/>
          <a:ext cx="0" cy="0"/>
          <a:chOff x="0" y="0"/>
          <a:chExt cx="0" cy="0"/>
        </a:xfrm>
      </p:grpSpPr>
      <p:sp>
        <p:nvSpPr>
          <p:cNvPr id="224" name="Google Shape;224;p50"/>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5" name="Google Shape;225;p50"/>
          <p:cNvSpPr txBox="1">
            <a:spLocks noGrp="1"/>
          </p:cNvSpPr>
          <p:nvPr>
            <p:ph type="body" idx="1"/>
          </p:nvPr>
        </p:nvSpPr>
        <p:spPr>
          <a:xfrm rot="5400000">
            <a:off x="3920331" y="-1256505"/>
            <a:ext cx="4351339" cy="10515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26" name="Google Shape;226;p50"/>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27" name="Google Shape;227;p50"/>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28" name="Google Shape;228;p50"/>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9"/>
        <p:cNvGrpSpPr/>
        <p:nvPr/>
      </p:nvGrpSpPr>
      <p:grpSpPr>
        <a:xfrm>
          <a:off x="0" y="0"/>
          <a:ext cx="0" cy="0"/>
          <a:chOff x="0" y="0"/>
          <a:chExt cx="0" cy="0"/>
        </a:xfrm>
      </p:grpSpPr>
      <p:sp>
        <p:nvSpPr>
          <p:cNvPr id="230" name="Google Shape;230;p51"/>
          <p:cNvSpPr txBox="1">
            <a:spLocks noGrp="1"/>
          </p:cNvSpPr>
          <p:nvPr>
            <p:ph type="title"/>
          </p:nvPr>
        </p:nvSpPr>
        <p:spPr>
          <a:xfrm rot="5400000">
            <a:off x="7133431" y="1956594"/>
            <a:ext cx="5811839" cy="262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1" name="Google Shape;231;p51"/>
          <p:cNvSpPr txBox="1">
            <a:spLocks noGrp="1"/>
          </p:cNvSpPr>
          <p:nvPr>
            <p:ph type="body" idx="1"/>
          </p:nvPr>
        </p:nvSpPr>
        <p:spPr>
          <a:xfrm rot="5400000">
            <a:off x="1799431" y="-596106"/>
            <a:ext cx="5811839" cy="7734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32" name="Google Shape;232;p51"/>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33" name="Google Shape;233;p51"/>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a:endParaRPr/>
          </a:p>
        </p:txBody>
      </p:sp>
      <p:sp>
        <p:nvSpPr>
          <p:cNvPr id="234" name="Google Shape;234;p51"/>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body" idx="1"/>
          </p:nvPr>
        </p:nvSpPr>
        <p:spPr>
          <a:xfrm>
            <a:off x="533400" y="1825624"/>
            <a:ext cx="11125200" cy="44227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3"/>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23"/>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27" name="Google Shape;27;p23"/>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28" name="Google Shape;28;p23"/>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5"/>
          <p:cNvSpPr txBox="1">
            <a:spLocks noGrp="1"/>
          </p:cNvSpPr>
          <p:nvPr>
            <p:ph type="body" idx="1"/>
          </p:nvPr>
        </p:nvSpPr>
        <p:spPr>
          <a:xfrm>
            <a:off x="533400" y="1825624"/>
            <a:ext cx="5486400" cy="44227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5"/>
          <p:cNvSpPr txBox="1">
            <a:spLocks noGrp="1"/>
          </p:cNvSpPr>
          <p:nvPr>
            <p:ph type="body" idx="2"/>
          </p:nvPr>
        </p:nvSpPr>
        <p:spPr>
          <a:xfrm>
            <a:off x="6172200" y="1825624"/>
            <a:ext cx="5486400" cy="44227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37;p25"/>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38" name="Google Shape;38;p25"/>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39" name="Google Shape;39;p25"/>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533400" y="365125"/>
            <a:ext cx="1112837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533400" y="1681163"/>
            <a:ext cx="5464175" cy="837046"/>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533400" y="2505074"/>
            <a:ext cx="5464175" cy="37433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486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4"/>
            <a:ext cx="5486400" cy="37433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47;p26"/>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48" name="Google Shape;48;p26"/>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49" name="Google Shape;49;p26"/>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0"/>
        <p:cNvGrpSpPr/>
        <p:nvPr/>
      </p:nvGrpSpPr>
      <p:grpSpPr>
        <a:xfrm>
          <a:off x="0" y="0"/>
          <a:ext cx="0" cy="0"/>
          <a:chOff x="0" y="0"/>
          <a:chExt cx="0" cy="0"/>
        </a:xfrm>
      </p:grpSpPr>
      <p:sp>
        <p:nvSpPr>
          <p:cNvPr id="51" name="Google Shape;51;p27"/>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52;p27"/>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53" name="Google Shape;53;p27"/>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54" name="Google Shape;54;p27"/>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8" name="Google Shape;58;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28"/>
          <p:cNvSpPr/>
          <p:nvPr/>
        </p:nvSpPr>
        <p:spPr>
          <a:xfrm>
            <a:off x="11295856" y="6380308"/>
            <a:ext cx="362744" cy="47769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60;p28"/>
          <p:cNvSpPr txBox="1"/>
          <p:nvPr/>
        </p:nvSpPr>
        <p:spPr>
          <a:xfrm>
            <a:off x="11311334" y="6474609"/>
            <a:ext cx="331788" cy="153888"/>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fld id="{00000000-1234-1234-1234-123412341234}" type="slidenum">
              <a:rPr lang="en-ID" sz="1000" b="1">
                <a:solidFill>
                  <a:schemeClr val="lt1"/>
                </a:solidFill>
                <a:latin typeface="Quattrocento Sans"/>
                <a:ea typeface="Quattrocento Sans"/>
                <a:cs typeface="Quattrocento Sans"/>
                <a:sym typeface="Quattrocento Sans"/>
              </a:rPr>
              <a:t>‹#›</a:t>
            </a:fld>
            <a:endParaRPr sz="1000" b="1">
              <a:solidFill>
                <a:schemeClr val="lt1"/>
              </a:solidFill>
              <a:latin typeface="Quattrocento Sans"/>
              <a:ea typeface="Quattrocento Sans"/>
              <a:cs typeface="Quattrocento Sans"/>
              <a:sym typeface="Quattrocento Sans"/>
            </a:endParaRPr>
          </a:p>
        </p:txBody>
      </p:sp>
      <p:sp>
        <p:nvSpPr>
          <p:cNvPr id="61" name="Google Shape;61;p28"/>
          <p:cNvSpPr txBox="1"/>
          <p:nvPr/>
        </p:nvSpPr>
        <p:spPr>
          <a:xfrm>
            <a:off x="9863568" y="6489998"/>
            <a:ext cx="1241788" cy="123111"/>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ID" sz="800" b="0">
                <a:solidFill>
                  <a:srgbClr val="A5A5A5"/>
                </a:solidFill>
                <a:latin typeface="Quattrocento Sans"/>
                <a:ea typeface="Quattrocento Sans"/>
                <a:cs typeface="Quattrocento Sans"/>
                <a:sym typeface="Quattrocento Sans"/>
              </a:rPr>
              <a:t>Place Your Footer Here</a:t>
            </a:r>
            <a:endParaRPr/>
          </a:p>
        </p:txBody>
      </p:sp>
      <p:pic>
        <p:nvPicPr>
          <p:cNvPr id="62" name="Google Shape;62;p28"/>
          <p:cNvPicPr preferRelativeResize="0"/>
          <p:nvPr/>
        </p:nvPicPr>
        <p:blipFill rotWithShape="1">
          <a:blip r:embed="rId2">
            <a:alphaModFix/>
          </a:blip>
          <a:srcRect/>
          <a:stretch/>
        </p:blipFill>
        <p:spPr>
          <a:xfrm>
            <a:off x="564356" y="6465116"/>
            <a:ext cx="649478" cy="172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1"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533400" y="1524000"/>
            <a:ext cx="11125200" cy="4652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36">
          <p15:clr>
            <a:srgbClr val="F26B43"/>
          </p15:clr>
        </p15:guide>
        <p15:guide id="2" pos="7344">
          <p15:clr>
            <a:srgbClr val="F26B43"/>
          </p15:clr>
        </p15:guide>
        <p15:guide id="3" orient="horz" pos="3936">
          <p15:clr>
            <a:srgbClr val="F26B43"/>
          </p15:clr>
        </p15:guide>
        <p15:guide id="4" orient="horz" pos="960">
          <p15:clr>
            <a:srgbClr val="F26B43"/>
          </p15:clr>
        </p15:guide>
        <p15:guide id="5" orient="horz" pos="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838200" y="365125"/>
            <a:ext cx="10515600" cy="1325563"/>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 name="Google Shape;162;p19"/>
          <p:cNvSpPr txBox="1">
            <a:spLocks noGrp="1"/>
          </p:cNvSpPr>
          <p:nvPr>
            <p:ph type="body" idx="1"/>
          </p:nvPr>
        </p:nvSpPr>
        <p:spPr>
          <a:xfrm>
            <a:off x="838200" y="1825625"/>
            <a:ext cx="10515600" cy="4351339"/>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3" name="Google Shape;163;p19"/>
          <p:cNvSpPr txBox="1">
            <a:spLocks noGrp="1"/>
          </p:cNvSpPr>
          <p:nvPr>
            <p:ph type="dt" idx="10"/>
          </p:nvPr>
        </p:nvSpPr>
        <p:spPr>
          <a:xfrm>
            <a:off x="838200" y="6356351"/>
            <a:ext cx="2743200" cy="365125"/>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164" name="Google Shape;164;p19"/>
          <p:cNvSpPr txBox="1">
            <a:spLocks noGrp="1"/>
          </p:cNvSpPr>
          <p:nvPr>
            <p:ph type="ftr" idx="11"/>
          </p:nvPr>
        </p:nvSpPr>
        <p:spPr>
          <a:xfrm>
            <a:off x="4038600" y="6356351"/>
            <a:ext cx="4114800" cy="365125"/>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rgbClr val="888888"/>
              </a:buClr>
              <a:buSzPts val="11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867" b="0" i="0" u="none" strike="noStrike" cap="none">
                <a:solidFill>
                  <a:schemeClr val="dk1"/>
                </a:solidFill>
                <a:latin typeface="Calibri"/>
                <a:ea typeface="Calibri"/>
                <a:cs typeface="Calibri"/>
                <a:sym typeface="Calibri"/>
              </a:defRPr>
            </a:lvl9pPr>
          </a:lstStyle>
          <a:p>
            <a:endParaRPr/>
          </a:p>
        </p:txBody>
      </p:sp>
      <p:sp>
        <p:nvSpPr>
          <p:cNvPr id="165" name="Google Shape;165;p19"/>
          <p:cNvSpPr txBox="1">
            <a:spLocks noGrp="1"/>
          </p:cNvSpPr>
          <p:nvPr>
            <p:ph type="sldNum" idx="12"/>
          </p:nvPr>
        </p:nvSpPr>
        <p:spPr>
          <a:xfrm>
            <a:off x="8610600" y="6356351"/>
            <a:ext cx="2743200" cy="365125"/>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D"/>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1"/>
          <p:cNvPicPr preferRelativeResize="0"/>
          <p:nvPr/>
        </p:nvPicPr>
        <p:blipFill rotWithShape="1">
          <a:blip r:embed="rId3">
            <a:alphaModFix/>
          </a:blip>
          <a:srcRect t="12941" r="21726" b="20964"/>
          <a:stretch/>
        </p:blipFill>
        <p:spPr>
          <a:xfrm>
            <a:off x="-1" y="0"/>
            <a:ext cx="12192001" cy="6858000"/>
          </a:xfrm>
          <a:prstGeom prst="rect">
            <a:avLst/>
          </a:prstGeom>
          <a:noFill/>
          <a:ln>
            <a:noFill/>
          </a:ln>
        </p:spPr>
      </p:pic>
      <p:sp>
        <p:nvSpPr>
          <p:cNvPr id="241" name="Google Shape;241;p1"/>
          <p:cNvSpPr/>
          <p:nvPr/>
        </p:nvSpPr>
        <p:spPr>
          <a:xfrm>
            <a:off x="4733365" y="0"/>
            <a:ext cx="7458634" cy="6858000"/>
          </a:xfrm>
          <a:prstGeom prst="rect">
            <a:avLst/>
          </a:prstGeom>
          <a:solidFill>
            <a:schemeClr val="accent4">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1"/>
          <p:cNvSpPr/>
          <p:nvPr/>
        </p:nvSpPr>
        <p:spPr>
          <a:xfrm>
            <a:off x="0" y="0"/>
            <a:ext cx="533400" cy="6858000"/>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1"/>
          <p:cNvSpPr/>
          <p:nvPr/>
        </p:nvSpPr>
        <p:spPr>
          <a:xfrm>
            <a:off x="533400" y="-1"/>
            <a:ext cx="5225374" cy="685800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44" name="Google Shape;244;p1"/>
          <p:cNvCxnSpPr/>
          <p:nvPr/>
        </p:nvCxnSpPr>
        <p:spPr>
          <a:xfrm>
            <a:off x="3904735" y="5915752"/>
            <a:ext cx="4119125" cy="0"/>
          </a:xfrm>
          <a:prstGeom prst="straightConnector1">
            <a:avLst/>
          </a:prstGeom>
          <a:noFill/>
          <a:ln w="9525" cap="rnd" cmpd="sng">
            <a:solidFill>
              <a:schemeClr val="accent1"/>
            </a:solidFill>
            <a:prstDash val="dash"/>
            <a:round/>
            <a:headEnd type="none" w="sm" len="sm"/>
            <a:tailEnd type="none" w="sm" len="sm"/>
          </a:ln>
        </p:spPr>
      </p:cxnSp>
      <p:pic>
        <p:nvPicPr>
          <p:cNvPr id="245" name="Google Shape;245;p1"/>
          <p:cNvPicPr preferRelativeResize="0"/>
          <p:nvPr/>
        </p:nvPicPr>
        <p:blipFill rotWithShape="1">
          <a:blip r:embed="rId4">
            <a:alphaModFix/>
          </a:blip>
          <a:srcRect/>
          <a:stretch/>
        </p:blipFill>
        <p:spPr>
          <a:xfrm>
            <a:off x="8277287" y="4711757"/>
            <a:ext cx="1396199" cy="1396199"/>
          </a:xfrm>
          <a:prstGeom prst="rect">
            <a:avLst/>
          </a:prstGeom>
          <a:noFill/>
          <a:ln>
            <a:noFill/>
          </a:ln>
        </p:spPr>
      </p:pic>
      <p:cxnSp>
        <p:nvCxnSpPr>
          <p:cNvPr id="246" name="Google Shape;246;p1"/>
          <p:cNvCxnSpPr/>
          <p:nvPr/>
        </p:nvCxnSpPr>
        <p:spPr>
          <a:xfrm>
            <a:off x="-1" y="6893947"/>
            <a:ext cx="2331720" cy="0"/>
          </a:xfrm>
          <a:prstGeom prst="straightConnector1">
            <a:avLst/>
          </a:prstGeom>
          <a:noFill/>
          <a:ln w="9525" cap="rnd" cmpd="sng">
            <a:solidFill>
              <a:schemeClr val="accent4"/>
            </a:solidFill>
            <a:prstDash val="dash"/>
            <a:round/>
            <a:headEnd type="none" w="sm" len="sm"/>
            <a:tailEnd type="none" w="sm" len="sm"/>
          </a:ln>
        </p:spPr>
      </p:cxnSp>
      <p:cxnSp>
        <p:nvCxnSpPr>
          <p:cNvPr id="247" name="Google Shape;247;p1"/>
          <p:cNvCxnSpPr/>
          <p:nvPr/>
        </p:nvCxnSpPr>
        <p:spPr>
          <a:xfrm>
            <a:off x="9673486" y="5915752"/>
            <a:ext cx="2518514" cy="0"/>
          </a:xfrm>
          <a:prstGeom prst="straightConnector1">
            <a:avLst/>
          </a:prstGeom>
          <a:noFill/>
          <a:ln w="9525" cap="rnd" cmpd="sng">
            <a:solidFill>
              <a:schemeClr val="accent1"/>
            </a:solidFill>
            <a:prstDash val="dash"/>
            <a:round/>
            <a:headEnd type="none" w="sm" len="sm"/>
            <a:tailEnd type="none" w="sm" len="sm"/>
          </a:ln>
        </p:spPr>
      </p:cxnSp>
      <p:sp>
        <p:nvSpPr>
          <p:cNvPr id="248" name="Google Shape;248;p1"/>
          <p:cNvSpPr txBox="1"/>
          <p:nvPr/>
        </p:nvSpPr>
        <p:spPr>
          <a:xfrm>
            <a:off x="1507037" y="2035650"/>
            <a:ext cx="3278100" cy="3047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D" sz="4800" i="0" u="none" strike="noStrike" cap="none">
                <a:solidFill>
                  <a:schemeClr val="lt1"/>
                </a:solidFill>
                <a:latin typeface="Roboto"/>
                <a:ea typeface="Roboto"/>
                <a:cs typeface="Roboto"/>
                <a:sym typeface="Roboto"/>
              </a:rPr>
              <a:t>Analysis </a:t>
            </a:r>
            <a:endParaRPr sz="4800" i="0" u="none" strike="noStrike" cap="none">
              <a:solidFill>
                <a:schemeClr val="lt1"/>
              </a:solidFill>
              <a:latin typeface="Roboto"/>
              <a:ea typeface="Roboto"/>
              <a:cs typeface="Roboto"/>
              <a:sym typeface="Roboto"/>
            </a:endParaRPr>
          </a:p>
          <a:p>
            <a:pPr marL="0" marR="0" lvl="0" indent="0" algn="ctr" rtl="0">
              <a:spcBef>
                <a:spcPts val="0"/>
              </a:spcBef>
              <a:spcAft>
                <a:spcPts val="0"/>
              </a:spcAft>
              <a:buNone/>
            </a:pPr>
            <a:r>
              <a:rPr lang="en-ID" sz="4800" i="0" u="none" strike="noStrike" cap="none">
                <a:solidFill>
                  <a:schemeClr val="lt1"/>
                </a:solidFill>
                <a:latin typeface="Roboto"/>
                <a:ea typeface="Roboto"/>
                <a:cs typeface="Roboto"/>
                <a:sym typeface="Roboto"/>
              </a:rPr>
              <a:t>of </a:t>
            </a:r>
            <a:r>
              <a:rPr lang="en-ID" sz="4800">
                <a:solidFill>
                  <a:schemeClr val="lt1"/>
                </a:solidFill>
                <a:latin typeface="Roboto"/>
                <a:ea typeface="Roboto"/>
                <a:cs typeface="Roboto"/>
                <a:sym typeface="Roboto"/>
              </a:rPr>
              <a:t> </a:t>
            </a:r>
            <a:endParaRPr sz="4800">
              <a:solidFill>
                <a:schemeClr val="lt1"/>
              </a:solidFill>
              <a:latin typeface="Roboto"/>
              <a:ea typeface="Roboto"/>
              <a:cs typeface="Roboto"/>
              <a:sym typeface="Roboto"/>
            </a:endParaRPr>
          </a:p>
          <a:p>
            <a:pPr marL="0" marR="0" lvl="0" indent="0" algn="ctr" rtl="0">
              <a:spcBef>
                <a:spcPts val="0"/>
              </a:spcBef>
              <a:spcAft>
                <a:spcPts val="0"/>
              </a:spcAft>
              <a:buNone/>
            </a:pPr>
            <a:r>
              <a:rPr lang="en-ID" sz="4800" i="0" u="none" strike="noStrike" cap="none">
                <a:solidFill>
                  <a:schemeClr val="lt1"/>
                </a:solidFill>
                <a:latin typeface="Roboto"/>
                <a:ea typeface="Roboto"/>
                <a:cs typeface="Roboto"/>
                <a:sym typeface="Roboto"/>
              </a:rPr>
              <a:t>Netflix Databases</a:t>
            </a:r>
            <a:endParaRPr sz="4800" i="0" u="none" strike="noStrike" cap="non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6516e13116_0_1519"/>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D"/>
              <a:t>Analysis of Subscription Dynamics Across Countries Report</a:t>
            </a:r>
            <a:endParaRPr/>
          </a:p>
        </p:txBody>
      </p:sp>
      <p:sp>
        <p:nvSpPr>
          <p:cNvPr id="411" name="Google Shape;411;g26516e13116_0_1519"/>
          <p:cNvSpPr txBox="1">
            <a:spLocks noGrp="1"/>
          </p:cNvSpPr>
          <p:nvPr>
            <p:ph type="body" idx="1"/>
          </p:nvPr>
        </p:nvSpPr>
        <p:spPr>
          <a:xfrm>
            <a:off x="533400" y="1825624"/>
            <a:ext cx="11125200" cy="44229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ID" sz="2300">
                <a:solidFill>
                  <a:srgbClr val="374151"/>
                </a:solidFill>
                <a:latin typeface="Roboto"/>
                <a:ea typeface="Roboto"/>
                <a:cs typeface="Roboto"/>
                <a:sym typeface="Roboto"/>
              </a:rPr>
              <a:t>A Power BI report visualizing the sum of cost types for Netflix subscription plans (such as Basic, Premium, and Standard) can offer valuable insights into revenue distribution, customer preferences, and the overall financial performance of the subscription business. This provides a clear visual representation of the revenue distribution among different plans and shows how revenue is distributed across different countries. This can help identify regions where certain subscription plans are more popular or where adjustments may be needed and visualize the distribution of costs associated with each subscription plan. By leveraging these insights, Netflix can refine its subscription offerings, pricing strategies, and marketing campaigns to maximize revenue, improve customer satisfaction, and maintain a competitive edge in the streaming industry.</a:t>
            </a:r>
            <a:r>
              <a:rPr lang="en-ID" sz="2100">
                <a:solidFill>
                  <a:srgbClr val="374151"/>
                </a:solidFill>
                <a:latin typeface="Roboto"/>
                <a:ea typeface="Roboto"/>
                <a:cs typeface="Roboto"/>
                <a:sym typeface="Roboto"/>
              </a:rPr>
              <a:t> </a:t>
            </a:r>
            <a:endParaRPr sz="3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6516e13116_0_1478"/>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418" name="Google Shape;418;g26516e13116_0_1478"/>
          <p:cNvPicPr preferRelativeResize="0"/>
          <p:nvPr/>
        </p:nvPicPr>
        <p:blipFill>
          <a:blip r:embed="rId3">
            <a:alphaModFix/>
          </a:blip>
          <a:stretch>
            <a:fillRect/>
          </a:stretch>
        </p:blipFill>
        <p:spPr>
          <a:xfrm>
            <a:off x="0" y="0"/>
            <a:ext cx="12181332" cy="6857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6516e13116_0_1492"/>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D"/>
              <a:t>Trends in Stock Market Valuation Report</a:t>
            </a:r>
            <a:endParaRPr/>
          </a:p>
        </p:txBody>
      </p:sp>
      <p:sp>
        <p:nvSpPr>
          <p:cNvPr id="425" name="Google Shape;425;g26516e13116_0_1492"/>
          <p:cNvSpPr txBox="1">
            <a:spLocks noGrp="1"/>
          </p:cNvSpPr>
          <p:nvPr>
            <p:ph type="body" idx="1"/>
          </p:nvPr>
        </p:nvSpPr>
        <p:spPr>
          <a:xfrm>
            <a:off x="533400" y="1825624"/>
            <a:ext cx="11125200" cy="44229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ID" sz="2000">
                <a:solidFill>
                  <a:srgbClr val="374151"/>
                </a:solidFill>
                <a:latin typeface="Roboto"/>
                <a:ea typeface="Roboto"/>
                <a:cs typeface="Roboto"/>
                <a:sym typeface="Roboto"/>
              </a:rPr>
              <a:t>Analyzing a Power BI report of Netflix stock values by year, quarter, day, and month can provide </a:t>
            </a:r>
            <a:r>
              <a:rPr lang="en-ID" sz="2300">
                <a:solidFill>
                  <a:srgbClr val="374151"/>
                </a:solidFill>
                <a:latin typeface="Roboto"/>
                <a:ea typeface="Roboto"/>
                <a:cs typeface="Roboto"/>
                <a:sym typeface="Roboto"/>
              </a:rPr>
              <a:t>several valuable insights for investors, analysts, and decision-makers. Visualizing stock values over time allows for the identification of long-term trends. Are Netflix stock values generally increasing, decreasing, or experiencing periods of volatility? Analyzing daily stock values, especially through charts, can help identify periods of high volatility. This information is crucial for risk assessment and investment strategy.Comparing Netflix stock performance with market indices or competitors helps assess relative strength. It provides insights into whether the stock is outperforming or underperforming the broader market.By combining various visualizations and analyses in the Power BI report, stakeholders can gain a holistic understanding of Netflix stock performance, enabling them to make more informed investment decisions and strategize for the future.</a:t>
            </a:r>
            <a:endParaRPr sz="2300"/>
          </a:p>
        </p:txBody>
      </p:sp>
      <p:pic>
        <p:nvPicPr>
          <p:cNvPr id="426" name="Google Shape;426;g26516e13116_0_1492"/>
          <p:cNvPicPr preferRelativeResize="0"/>
          <p:nvPr/>
        </p:nvPicPr>
        <p:blipFill>
          <a:blip r:embed="rId3">
            <a:alphaModFix/>
          </a:blip>
          <a:stretch>
            <a:fillRect/>
          </a:stretch>
        </p:blipFill>
        <p:spPr>
          <a:xfrm>
            <a:off x="10320650" y="-14141"/>
            <a:ext cx="1871350" cy="1729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6516e13116_0_1465"/>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433" name="Google Shape;433;g26516e13116_0_1465"/>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11"/>
          <p:cNvPicPr preferRelativeResize="0"/>
          <p:nvPr/>
        </p:nvPicPr>
        <p:blipFill rotWithShape="1">
          <a:blip r:embed="rId3">
            <a:alphaModFix/>
          </a:blip>
          <a:srcRect t="31150" b="27831"/>
          <a:stretch/>
        </p:blipFill>
        <p:spPr>
          <a:xfrm>
            <a:off x="533399" y="-1"/>
            <a:ext cx="11125202" cy="6248401"/>
          </a:xfrm>
          <a:prstGeom prst="rect">
            <a:avLst/>
          </a:prstGeom>
          <a:noFill/>
          <a:ln>
            <a:noFill/>
          </a:ln>
        </p:spPr>
      </p:pic>
      <p:sp>
        <p:nvSpPr>
          <p:cNvPr id="440" name="Google Shape;440;p11"/>
          <p:cNvSpPr/>
          <p:nvPr/>
        </p:nvSpPr>
        <p:spPr>
          <a:xfrm>
            <a:off x="533400" y="0"/>
            <a:ext cx="11125200" cy="6248400"/>
          </a:xfrm>
          <a:prstGeom prst="rect">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11"/>
          <p:cNvSpPr txBox="1">
            <a:spLocks noGrp="1"/>
          </p:cNvSpPr>
          <p:nvPr>
            <p:ph type="title"/>
          </p:nvPr>
        </p:nvSpPr>
        <p:spPr>
          <a:xfrm>
            <a:off x="1208200" y="3101425"/>
            <a:ext cx="4129500" cy="6651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4800"/>
              <a:buFont typeface="Quattrocento Sans"/>
              <a:buNone/>
            </a:pPr>
            <a:r>
              <a:rPr lang="en-ID" sz="4800">
                <a:solidFill>
                  <a:schemeClr val="lt1"/>
                </a:solidFill>
              </a:rPr>
              <a:t>CONCLUSION</a:t>
            </a:r>
            <a:endParaRPr/>
          </a:p>
        </p:txBody>
      </p:sp>
      <p:sp>
        <p:nvSpPr>
          <p:cNvPr id="442" name="Google Shape;442;p11"/>
          <p:cNvSpPr/>
          <p:nvPr/>
        </p:nvSpPr>
        <p:spPr>
          <a:xfrm>
            <a:off x="6096000" y="-1"/>
            <a:ext cx="6096000" cy="5450541"/>
          </a:xfrm>
          <a:prstGeom prst="rect">
            <a:avLst/>
          </a:prstGeom>
          <a:solidFill>
            <a:schemeClr val="accent1"/>
          </a:solidFill>
          <a:ln>
            <a:noFill/>
          </a:ln>
          <a:effectLst>
            <a:outerShdw blurRad="6350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11"/>
          <p:cNvSpPr/>
          <p:nvPr/>
        </p:nvSpPr>
        <p:spPr>
          <a:xfrm>
            <a:off x="5674242" y="733088"/>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11"/>
          <p:cNvSpPr/>
          <p:nvPr/>
        </p:nvSpPr>
        <p:spPr>
          <a:xfrm rot="-5400000">
            <a:off x="5874327" y="933173"/>
            <a:ext cx="443346" cy="443346"/>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11"/>
          <p:cNvSpPr/>
          <p:nvPr/>
        </p:nvSpPr>
        <p:spPr>
          <a:xfrm>
            <a:off x="6712675" y="1263275"/>
            <a:ext cx="5097600" cy="3409200"/>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D">
                <a:solidFill>
                  <a:schemeClr val="lt1"/>
                </a:solidFill>
                <a:latin typeface="Quattrocento Sans"/>
                <a:ea typeface="Quattrocento Sans"/>
                <a:cs typeface="Quattrocento Sans"/>
                <a:sym typeface="Quattrocento Sans"/>
              </a:rPr>
              <a:t>I</a:t>
            </a:r>
            <a:r>
              <a:rPr lang="en-ID" sz="1600">
                <a:solidFill>
                  <a:schemeClr val="lt1"/>
                </a:solidFill>
                <a:latin typeface="Quattrocento Sans"/>
                <a:ea typeface="Quattrocento Sans"/>
                <a:cs typeface="Quattrocento Sans"/>
                <a:sym typeface="Quattrocento Sans"/>
              </a:rPr>
              <a:t>n conclusion, our project analyzing Netflix through Power BI has successfully delivered valuable insights. The three reports—Country-Wise Analysis of TV Shows and Movies (Genres), Analyzing Netflix Subscription Dynamics Across Countries, and Stock Market Analysis—offer a comprehensive view for investors and stakeholders. Power BI's user-friendly interface facilitated seamless integration of diverse datasets, providing actionable intelligence on stock performance, content distribution, and subscription dynamics. These insights will guide strategic decisions for Netflix's growth and offer investors valuable information for decision-making. The project exemplifies the effectiveness of Power BI in transforming raw data into actionable intelligence for enhanced decision-making.</a:t>
            </a:r>
            <a:endParaRPr sz="1600">
              <a:solidFill>
                <a:schemeClr val="lt1"/>
              </a:solidFill>
              <a:latin typeface="Quattrocento Sans"/>
              <a:ea typeface="Quattrocento Sans"/>
              <a:cs typeface="Quattrocento Sans"/>
              <a:sym typeface="Quattrocento Sans"/>
            </a:endParaRPr>
          </a:p>
        </p:txBody>
      </p:sp>
      <p:sp>
        <p:nvSpPr>
          <p:cNvPr id="446" name="Google Shape;446;p11"/>
          <p:cNvSpPr/>
          <p:nvPr/>
        </p:nvSpPr>
        <p:spPr>
          <a:xfrm>
            <a:off x="5674242" y="2871521"/>
            <a:ext cx="843516" cy="8435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11"/>
          <p:cNvSpPr/>
          <p:nvPr/>
        </p:nvSpPr>
        <p:spPr>
          <a:xfrm rot="-5400000">
            <a:off x="5874327" y="3071606"/>
            <a:ext cx="443346" cy="443346"/>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48" name="Google Shape;448;p11"/>
          <p:cNvGrpSpPr/>
          <p:nvPr/>
        </p:nvGrpSpPr>
        <p:grpSpPr>
          <a:xfrm>
            <a:off x="1468946" y="1263274"/>
            <a:ext cx="1157522" cy="1207605"/>
            <a:chOff x="6746875" y="1308101"/>
            <a:chExt cx="330201" cy="344488"/>
          </a:xfrm>
        </p:grpSpPr>
        <p:cxnSp>
          <p:nvCxnSpPr>
            <p:cNvPr id="449" name="Google Shape;449;p11"/>
            <p:cNvCxnSpPr/>
            <p:nvPr/>
          </p:nvCxnSpPr>
          <p:spPr>
            <a:xfrm flipH="1">
              <a:off x="6746875" y="1308101"/>
              <a:ext cx="104775" cy="344488"/>
            </a:xfrm>
            <a:prstGeom prst="straightConnector1">
              <a:avLst/>
            </a:prstGeom>
            <a:noFill/>
            <a:ln w="50800" cap="rnd" cmpd="sng">
              <a:solidFill>
                <a:schemeClr val="lt1"/>
              </a:solidFill>
              <a:prstDash val="solid"/>
              <a:round/>
              <a:headEnd type="none" w="med" len="med"/>
              <a:tailEnd type="none" w="med" len="med"/>
            </a:ln>
          </p:spPr>
        </p:cxnSp>
        <p:cxnSp>
          <p:nvCxnSpPr>
            <p:cNvPr id="450" name="Google Shape;450;p11"/>
            <p:cNvCxnSpPr/>
            <p:nvPr/>
          </p:nvCxnSpPr>
          <p:spPr>
            <a:xfrm>
              <a:off x="7024688" y="1476376"/>
              <a:ext cx="52388" cy="176213"/>
            </a:xfrm>
            <a:prstGeom prst="straightConnector1">
              <a:avLst/>
            </a:prstGeom>
            <a:noFill/>
            <a:ln w="50800" cap="rnd" cmpd="sng">
              <a:solidFill>
                <a:schemeClr val="lt1"/>
              </a:solidFill>
              <a:prstDash val="solid"/>
              <a:round/>
              <a:headEnd type="none" w="med" len="med"/>
              <a:tailEnd type="none" w="med" len="med"/>
            </a:ln>
          </p:spPr>
        </p:cxnSp>
        <p:cxnSp>
          <p:nvCxnSpPr>
            <p:cNvPr id="451" name="Google Shape;451;p11"/>
            <p:cNvCxnSpPr/>
            <p:nvPr/>
          </p:nvCxnSpPr>
          <p:spPr>
            <a:xfrm>
              <a:off x="6911975" y="1593851"/>
              <a:ext cx="0" cy="58738"/>
            </a:xfrm>
            <a:prstGeom prst="straightConnector1">
              <a:avLst/>
            </a:prstGeom>
            <a:noFill/>
            <a:ln w="50800" cap="rnd" cmpd="sng">
              <a:solidFill>
                <a:schemeClr val="lt1"/>
              </a:solidFill>
              <a:prstDash val="solid"/>
              <a:round/>
              <a:headEnd type="none" w="med" len="med"/>
              <a:tailEnd type="none" w="med" len="med"/>
            </a:ln>
          </p:spPr>
        </p:cxnSp>
        <p:cxnSp>
          <p:nvCxnSpPr>
            <p:cNvPr id="452" name="Google Shape;452;p11"/>
            <p:cNvCxnSpPr/>
            <p:nvPr/>
          </p:nvCxnSpPr>
          <p:spPr>
            <a:xfrm>
              <a:off x="6911975" y="1517651"/>
              <a:ext cx="0" cy="30163"/>
            </a:xfrm>
            <a:prstGeom prst="straightConnector1">
              <a:avLst/>
            </a:prstGeom>
            <a:noFill/>
            <a:ln w="50800" cap="rnd" cmpd="sng">
              <a:solidFill>
                <a:schemeClr val="lt1"/>
              </a:solidFill>
              <a:prstDash val="solid"/>
              <a:round/>
              <a:headEnd type="none" w="med" len="med"/>
              <a:tailEnd type="none" w="med" len="med"/>
            </a:ln>
          </p:spPr>
        </p:cxnSp>
        <p:cxnSp>
          <p:nvCxnSpPr>
            <p:cNvPr id="453" name="Google Shape;453;p11"/>
            <p:cNvCxnSpPr/>
            <p:nvPr/>
          </p:nvCxnSpPr>
          <p:spPr>
            <a:xfrm>
              <a:off x="6911975" y="1308101"/>
              <a:ext cx="0" cy="30163"/>
            </a:xfrm>
            <a:prstGeom prst="straightConnector1">
              <a:avLst/>
            </a:prstGeom>
            <a:noFill/>
            <a:ln w="50800" cap="rnd" cmpd="sng">
              <a:solidFill>
                <a:schemeClr val="lt1"/>
              </a:solidFill>
              <a:prstDash val="solid"/>
              <a:round/>
              <a:headEnd type="none" w="med" len="med"/>
              <a:tailEnd type="none" w="med" len="med"/>
            </a:ln>
          </p:spPr>
        </p:cxnSp>
        <p:sp>
          <p:nvSpPr>
            <p:cNvPr id="454" name="Google Shape;454;p11"/>
            <p:cNvSpPr/>
            <p:nvPr/>
          </p:nvSpPr>
          <p:spPr>
            <a:xfrm>
              <a:off x="6896100" y="1338264"/>
              <a:ext cx="153988" cy="209550"/>
            </a:xfrm>
            <a:custGeom>
              <a:avLst/>
              <a:gdLst/>
              <a:ahLst/>
              <a:cxnLst/>
              <a:rect l="l" t="t" r="r" b="b"/>
              <a:pathLst>
                <a:path w="41" h="56" extrusionOk="0">
                  <a:moveTo>
                    <a:pt x="41" y="20"/>
                  </a:moveTo>
                  <a:cubicBezTo>
                    <a:pt x="41" y="32"/>
                    <a:pt x="20" y="56"/>
                    <a:pt x="20" y="56"/>
                  </a:cubicBezTo>
                  <a:cubicBezTo>
                    <a:pt x="20" y="56"/>
                    <a:pt x="0" y="32"/>
                    <a:pt x="0" y="20"/>
                  </a:cubicBezTo>
                  <a:cubicBezTo>
                    <a:pt x="0" y="9"/>
                    <a:pt x="9" y="0"/>
                    <a:pt x="20" y="0"/>
                  </a:cubicBezTo>
                  <a:cubicBezTo>
                    <a:pt x="32" y="0"/>
                    <a:pt x="41" y="9"/>
                    <a:pt x="41" y="20"/>
                  </a:cubicBezTo>
                  <a:close/>
                </a:path>
              </a:pathLst>
            </a:custGeom>
            <a:noFill/>
            <a:ln w="508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5" name="Google Shape;455;p11"/>
            <p:cNvSpPr/>
            <p:nvPr/>
          </p:nvSpPr>
          <p:spPr>
            <a:xfrm>
              <a:off x="6945313" y="1387476"/>
              <a:ext cx="57150" cy="55563"/>
            </a:xfrm>
            <a:prstGeom prst="ellipse">
              <a:avLst/>
            </a:prstGeom>
            <a:noFill/>
            <a:ln w="508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14"/>
          <p:cNvPicPr preferRelativeResize="0"/>
          <p:nvPr/>
        </p:nvPicPr>
        <p:blipFill rotWithShape="1">
          <a:blip r:embed="rId3">
            <a:alphaModFix/>
          </a:blip>
          <a:srcRect t="15753"/>
          <a:stretch/>
        </p:blipFill>
        <p:spPr>
          <a:xfrm>
            <a:off x="533400" y="0"/>
            <a:ext cx="11125200" cy="6248400"/>
          </a:xfrm>
          <a:prstGeom prst="rect">
            <a:avLst/>
          </a:prstGeom>
          <a:noFill/>
          <a:ln>
            <a:noFill/>
          </a:ln>
        </p:spPr>
      </p:pic>
      <p:sp>
        <p:nvSpPr>
          <p:cNvPr id="462" name="Google Shape;462;p14"/>
          <p:cNvSpPr/>
          <p:nvPr/>
        </p:nvSpPr>
        <p:spPr>
          <a:xfrm>
            <a:off x="533400" y="0"/>
            <a:ext cx="11125200" cy="6248400"/>
          </a:xfrm>
          <a:custGeom>
            <a:avLst/>
            <a:gdLst/>
            <a:ahLst/>
            <a:cxnLst/>
            <a:rect l="l" t="t" r="r" b="b"/>
            <a:pathLst>
              <a:path w="11125200" h="6248400" extrusionOk="0">
                <a:moveTo>
                  <a:pt x="5562599" y="0"/>
                </a:moveTo>
                <a:lnTo>
                  <a:pt x="11125200" y="0"/>
                </a:lnTo>
                <a:lnTo>
                  <a:pt x="11125200" y="6248400"/>
                </a:lnTo>
                <a:lnTo>
                  <a:pt x="0" y="6248400"/>
                </a:lnTo>
                <a:lnTo>
                  <a:pt x="0" y="5741581"/>
                </a:lnTo>
                <a:lnTo>
                  <a:pt x="5562599" y="5741581"/>
                </a:lnTo>
                <a:close/>
              </a:path>
            </a:pathLst>
          </a:cu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14"/>
          <p:cNvSpPr/>
          <p:nvPr/>
        </p:nvSpPr>
        <p:spPr>
          <a:xfrm>
            <a:off x="0" y="0"/>
            <a:ext cx="6095999" cy="5741581"/>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14"/>
          <p:cNvSpPr txBox="1"/>
          <p:nvPr/>
        </p:nvSpPr>
        <p:spPr>
          <a:xfrm>
            <a:off x="1179796" y="1541195"/>
            <a:ext cx="3736500" cy="2659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lt1"/>
              </a:buClr>
              <a:buSzPts val="9600"/>
              <a:buFont typeface="Quattrocento Sans"/>
              <a:buNone/>
            </a:pPr>
            <a:r>
              <a:rPr lang="en-ID" sz="9600" b="1">
                <a:solidFill>
                  <a:schemeClr val="lt1"/>
                </a:solidFill>
                <a:latin typeface="Quattrocento Sans"/>
                <a:ea typeface="Quattrocento Sans"/>
                <a:cs typeface="Quattrocento Sans"/>
                <a:sym typeface="Quattrocento Sans"/>
              </a:rPr>
              <a:t>Thank</a:t>
            </a:r>
            <a:endParaRPr/>
          </a:p>
          <a:p>
            <a:pPr marL="0" marR="0" lvl="0" indent="0" algn="l" rtl="0">
              <a:lnSpc>
                <a:spcPct val="90000"/>
              </a:lnSpc>
              <a:spcBef>
                <a:spcPts val="0"/>
              </a:spcBef>
              <a:spcAft>
                <a:spcPts val="0"/>
              </a:spcAft>
              <a:buClr>
                <a:schemeClr val="lt1"/>
              </a:buClr>
              <a:buSzPts val="9600"/>
              <a:buFont typeface="Quattrocento Sans"/>
              <a:buNone/>
            </a:pPr>
            <a:r>
              <a:rPr lang="en-ID" sz="9600" b="1">
                <a:solidFill>
                  <a:schemeClr val="lt1"/>
                </a:solidFill>
                <a:latin typeface="Quattrocento Sans"/>
                <a:ea typeface="Quattrocento Sans"/>
                <a:cs typeface="Quattrocento Sans"/>
                <a:sym typeface="Quattrocento Sans"/>
              </a:rPr>
              <a:t>  You</a:t>
            </a:r>
            <a:endParaRPr/>
          </a:p>
        </p:txBody>
      </p:sp>
      <p:cxnSp>
        <p:nvCxnSpPr>
          <p:cNvPr id="465" name="Google Shape;465;p14"/>
          <p:cNvCxnSpPr/>
          <p:nvPr/>
        </p:nvCxnSpPr>
        <p:spPr>
          <a:xfrm>
            <a:off x="2982686" y="4788963"/>
            <a:ext cx="6366587" cy="0"/>
          </a:xfrm>
          <a:prstGeom prst="straightConnector1">
            <a:avLst/>
          </a:prstGeom>
          <a:noFill/>
          <a:ln w="9525" cap="rnd" cmpd="sng">
            <a:solidFill>
              <a:schemeClr val="lt2"/>
            </a:solidFill>
            <a:prstDash val="dash"/>
            <a:round/>
            <a:headEnd type="none" w="sm" len="sm"/>
            <a:tailEnd type="none" w="sm" len="sm"/>
          </a:ln>
        </p:spPr>
      </p:cxnSp>
      <p:pic>
        <p:nvPicPr>
          <p:cNvPr id="466" name="Google Shape;466;p14"/>
          <p:cNvPicPr preferRelativeResize="0"/>
          <p:nvPr/>
        </p:nvPicPr>
        <p:blipFill rotWithShape="1">
          <a:blip r:embed="rId4">
            <a:alphaModFix/>
          </a:blip>
          <a:srcRect/>
          <a:stretch/>
        </p:blipFill>
        <p:spPr>
          <a:xfrm>
            <a:off x="9783204" y="4645682"/>
            <a:ext cx="1076597" cy="2865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8"/>
          <p:cNvSpPr/>
          <p:nvPr/>
        </p:nvSpPr>
        <p:spPr>
          <a:xfrm>
            <a:off x="0" y="0"/>
            <a:ext cx="12192000" cy="2427000"/>
          </a:xfrm>
          <a:prstGeom prst="roundRect">
            <a:avLst>
              <a:gd name="adj" fmla="val 0"/>
            </a:avLst>
          </a:prstGeom>
          <a:solidFill>
            <a:schemeClr val="accen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1" name="Google Shape;271;p8"/>
          <p:cNvPicPr preferRelativeResize="0"/>
          <p:nvPr/>
        </p:nvPicPr>
        <p:blipFill rotWithShape="1">
          <a:blip r:embed="rId3">
            <a:alphaModFix/>
          </a:blip>
          <a:srcRect t="39630" b="14100"/>
          <a:stretch/>
        </p:blipFill>
        <p:spPr>
          <a:xfrm>
            <a:off x="533400" y="0"/>
            <a:ext cx="11125200" cy="2426998"/>
          </a:xfrm>
          <a:prstGeom prst="rect">
            <a:avLst/>
          </a:prstGeom>
          <a:noFill/>
          <a:ln>
            <a:noFill/>
          </a:ln>
        </p:spPr>
      </p:pic>
      <p:sp>
        <p:nvSpPr>
          <p:cNvPr id="272" name="Google Shape;272;p8"/>
          <p:cNvSpPr/>
          <p:nvPr/>
        </p:nvSpPr>
        <p:spPr>
          <a:xfrm>
            <a:off x="533400" y="0"/>
            <a:ext cx="11125200" cy="2427000"/>
          </a:xfrm>
          <a:prstGeom prst="roundRect">
            <a:avLst>
              <a:gd name="adj" fmla="val 0"/>
            </a:avLst>
          </a:prstGeom>
          <a:gradFill>
            <a:gsLst>
              <a:gs pos="0">
                <a:srgbClr val="3F3F3F">
                  <a:alpha val="54901"/>
                </a:srgbClr>
              </a:gs>
              <a:gs pos="100000">
                <a:srgbClr val="0C0C0C"/>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8"/>
          <p:cNvSpPr txBox="1">
            <a:spLocks noGrp="1"/>
          </p:cNvSpPr>
          <p:nvPr>
            <p:ph type="title"/>
          </p:nvPr>
        </p:nvSpPr>
        <p:spPr>
          <a:xfrm>
            <a:off x="1447800" y="768501"/>
            <a:ext cx="9296400" cy="609600"/>
          </a:xfrm>
          <a:prstGeom prst="rect">
            <a:avLst/>
          </a:prstGeom>
          <a:noFill/>
          <a:ln>
            <a:noFill/>
          </a:ln>
        </p:spPr>
        <p:txBody>
          <a:bodyPr spcFirstLastPara="1" wrap="square" lIns="0" tIns="0" rIns="0" bIns="0" anchor="ctr" anchorCtr="0">
            <a:spAutoFit/>
          </a:bodyPr>
          <a:lstStyle/>
          <a:p>
            <a:pPr marL="0" lvl="0" indent="0" algn="ctr" rtl="0">
              <a:lnSpc>
                <a:spcPct val="90000"/>
              </a:lnSpc>
              <a:spcBef>
                <a:spcPts val="0"/>
              </a:spcBef>
              <a:spcAft>
                <a:spcPts val="0"/>
              </a:spcAft>
              <a:buClr>
                <a:schemeClr val="lt1"/>
              </a:buClr>
              <a:buSzPts val="4400"/>
              <a:buFont typeface="Quattrocento Sans"/>
              <a:buNone/>
            </a:pPr>
            <a:r>
              <a:rPr lang="en-ID">
                <a:solidFill>
                  <a:schemeClr val="lt1"/>
                </a:solidFill>
              </a:rPr>
              <a:t>Abstract</a:t>
            </a:r>
            <a:endParaRPr/>
          </a:p>
        </p:txBody>
      </p:sp>
      <p:sp>
        <p:nvSpPr>
          <p:cNvPr id="274" name="Google Shape;274;p8"/>
          <p:cNvSpPr/>
          <p:nvPr/>
        </p:nvSpPr>
        <p:spPr>
          <a:xfrm>
            <a:off x="1447800" y="2877401"/>
            <a:ext cx="9296400" cy="3980700"/>
          </a:xfrm>
          <a:prstGeom prst="rect">
            <a:avLst/>
          </a:prstGeom>
          <a:noFill/>
          <a:ln>
            <a:noFill/>
          </a:ln>
        </p:spPr>
        <p:txBody>
          <a:bodyPr spcFirstLastPara="1" wrap="square" lIns="0" tIns="0" rIns="0" bIns="0" anchor="t" anchorCtr="0">
            <a:spAutoFit/>
          </a:bodyPr>
          <a:lstStyle/>
          <a:p>
            <a:pPr marL="0" marR="0" lvl="0" indent="0" algn="just" rtl="0">
              <a:spcBef>
                <a:spcPts val="0"/>
              </a:spcBef>
              <a:spcAft>
                <a:spcPts val="0"/>
              </a:spcAft>
              <a:buNone/>
            </a:pPr>
            <a:r>
              <a:rPr lang="en-ID" sz="1900">
                <a:solidFill>
                  <a:schemeClr val="dk1"/>
                </a:solidFill>
                <a:latin typeface="Roboto"/>
                <a:ea typeface="Roboto"/>
                <a:cs typeface="Roboto"/>
                <a:sym typeface="Roboto"/>
              </a:rPr>
              <a:t>The purpose of our project, “The analysis of Netflix”, is to depict graphically the data collected from Netflix through Kaggle to provide useful insights to investors, and employees of the company. By utilizing Power BI, we could create charts that could help clients have a crystal-clear understanding of the data and draw more accurate conclusions.</a:t>
            </a:r>
            <a:endParaRPr sz="1900">
              <a:solidFill>
                <a:schemeClr val="dk1"/>
              </a:solidFill>
              <a:latin typeface="Roboto"/>
              <a:ea typeface="Roboto"/>
              <a:cs typeface="Roboto"/>
              <a:sym typeface="Roboto"/>
            </a:endParaRPr>
          </a:p>
          <a:p>
            <a:pPr marL="0" marR="0" lvl="0" indent="0" algn="just" rtl="0">
              <a:spcBef>
                <a:spcPts val="0"/>
              </a:spcBef>
              <a:spcAft>
                <a:spcPts val="0"/>
              </a:spcAft>
              <a:buNone/>
            </a:pPr>
            <a:endParaRPr sz="1900">
              <a:solidFill>
                <a:schemeClr val="dk1"/>
              </a:solidFill>
              <a:latin typeface="Roboto"/>
              <a:ea typeface="Roboto"/>
              <a:cs typeface="Roboto"/>
              <a:sym typeface="Roboto"/>
            </a:endParaRPr>
          </a:p>
          <a:p>
            <a:pPr marL="0" marR="0" lvl="0" indent="0" algn="just" rtl="0">
              <a:spcBef>
                <a:spcPts val="0"/>
              </a:spcBef>
              <a:spcAft>
                <a:spcPts val="0"/>
              </a:spcAft>
              <a:buNone/>
            </a:pPr>
            <a:r>
              <a:rPr lang="en-ID" sz="1900">
                <a:solidFill>
                  <a:schemeClr val="dk1"/>
                </a:solidFill>
                <a:latin typeface="Roboto"/>
                <a:ea typeface="Roboto"/>
                <a:cs typeface="Roboto"/>
                <a:sym typeface="Roboto"/>
              </a:rPr>
              <a:t>The visualisation we have generated allows users to interact with it in various methods; connect different data sets, collaborate with other teams for more insights, perform complex calculations, etc., to enhance the decision making process. </a:t>
            </a:r>
            <a:endParaRPr sz="1900">
              <a:solidFill>
                <a:schemeClr val="dk1"/>
              </a:solidFill>
              <a:latin typeface="Roboto"/>
              <a:ea typeface="Roboto"/>
              <a:cs typeface="Roboto"/>
              <a:sym typeface="Roboto"/>
            </a:endParaRPr>
          </a:p>
          <a:p>
            <a:pPr marL="0" marR="0" lvl="0" indent="0" algn="just" rtl="0">
              <a:spcBef>
                <a:spcPts val="0"/>
              </a:spcBef>
              <a:spcAft>
                <a:spcPts val="0"/>
              </a:spcAft>
              <a:buNone/>
            </a:pPr>
            <a:endParaRPr sz="1900">
              <a:solidFill>
                <a:schemeClr val="dk1"/>
              </a:solidFill>
              <a:latin typeface="Roboto"/>
              <a:ea typeface="Roboto"/>
              <a:cs typeface="Roboto"/>
              <a:sym typeface="Roboto"/>
            </a:endParaRPr>
          </a:p>
          <a:p>
            <a:pPr marL="0" marR="0" lvl="0" indent="0" algn="just" rtl="0">
              <a:spcBef>
                <a:spcPts val="0"/>
              </a:spcBef>
              <a:spcAft>
                <a:spcPts val="0"/>
              </a:spcAft>
              <a:buNone/>
            </a:pPr>
            <a:r>
              <a:rPr lang="en-ID" sz="1900">
                <a:solidFill>
                  <a:schemeClr val="dk1"/>
                </a:solidFill>
                <a:latin typeface="Roboto"/>
                <a:ea typeface="Roboto"/>
                <a:cs typeface="Roboto"/>
                <a:sym typeface="Roboto"/>
              </a:rPr>
              <a:t>Through our project, we were able to show trends in stock price valuation, types of subscriptions purchased by customers, most popular content viewed by customers, which aids investors and the company with how they should grow and take the company forward.</a:t>
            </a:r>
            <a:endParaRPr sz="1900">
              <a:solidFill>
                <a:schemeClr val="dk1"/>
              </a:solidFill>
              <a:latin typeface="Roboto"/>
              <a:ea typeface="Roboto"/>
              <a:cs typeface="Roboto"/>
              <a:sym typeface="Roboto"/>
            </a:endParaRPr>
          </a:p>
          <a:p>
            <a:pPr marL="0" marR="0" lvl="0" indent="0" algn="just" rtl="0">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just" rtl="0">
              <a:spcBef>
                <a:spcPts val="0"/>
              </a:spcBef>
              <a:spcAft>
                <a:spcPts val="0"/>
              </a:spcAft>
              <a:buNone/>
            </a:pPr>
            <a:endParaRPr sz="1600">
              <a:solidFill>
                <a:schemeClr val="dk1"/>
              </a:solidFill>
              <a:latin typeface="Quattrocento Sans"/>
              <a:ea typeface="Quattrocento Sans"/>
              <a:cs typeface="Quattrocento Sans"/>
              <a:sym typeface="Quattrocento Sans"/>
            </a:endParaRPr>
          </a:p>
          <a:p>
            <a:pPr marL="0" marR="0" lvl="0" indent="0" algn="just" rtl="0">
              <a:spcBef>
                <a:spcPts val="0"/>
              </a:spcBef>
              <a:spcAft>
                <a:spcPts val="0"/>
              </a:spcAft>
              <a:buNone/>
            </a:pPr>
            <a:endParaRPr sz="1600">
              <a:solidFill>
                <a:schemeClr val="dk1"/>
              </a:solidFill>
              <a:latin typeface="Quattrocento Sans"/>
              <a:ea typeface="Quattrocento Sans"/>
              <a:cs typeface="Quattrocento Sans"/>
              <a:sym typeface="Quattrocento Sans"/>
            </a:endParaRPr>
          </a:p>
        </p:txBody>
      </p:sp>
      <p:sp>
        <p:nvSpPr>
          <p:cNvPr id="275" name="Google Shape;275;p8"/>
          <p:cNvSpPr/>
          <p:nvPr/>
        </p:nvSpPr>
        <p:spPr>
          <a:xfrm>
            <a:off x="5674242" y="2033811"/>
            <a:ext cx="843600" cy="8436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8"/>
          <p:cNvSpPr/>
          <p:nvPr/>
        </p:nvSpPr>
        <p:spPr>
          <a:xfrm>
            <a:off x="5874052" y="2233609"/>
            <a:ext cx="443906" cy="443906"/>
          </a:xfrm>
          <a:custGeom>
            <a:avLst/>
            <a:gdLst/>
            <a:ahLst/>
            <a:cxnLst/>
            <a:rect l="l" t="t" r="r" b="b"/>
            <a:pathLst>
              <a:path w="462402" h="462402" extrusionOk="0">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l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alpha val="61568"/>
          </a:schemeClr>
        </a:solidFill>
        <a:effectLst/>
      </p:bgPr>
    </p:bg>
    <p:spTree>
      <p:nvGrpSpPr>
        <p:cNvPr id="1" name="Shape 280"/>
        <p:cNvGrpSpPr/>
        <p:nvPr/>
      </p:nvGrpSpPr>
      <p:grpSpPr>
        <a:xfrm>
          <a:off x="0" y="0"/>
          <a:ext cx="0" cy="0"/>
          <a:chOff x="0" y="0"/>
          <a:chExt cx="0" cy="0"/>
        </a:xfrm>
      </p:grpSpPr>
      <p:sp>
        <p:nvSpPr>
          <p:cNvPr id="281" name="Google Shape;281;p5"/>
          <p:cNvSpPr/>
          <p:nvPr/>
        </p:nvSpPr>
        <p:spPr>
          <a:xfrm>
            <a:off x="0" y="2406563"/>
            <a:ext cx="12204973" cy="4451437"/>
          </a:xfrm>
          <a:custGeom>
            <a:avLst/>
            <a:gdLst/>
            <a:ahLst/>
            <a:cxnLst/>
            <a:rect l="l" t="t" r="r" b="b"/>
            <a:pathLst>
              <a:path w="12204973" h="3880337" extrusionOk="0">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D" sz="1867">
                <a:solidFill>
                  <a:srgbClr val="FFFFFF"/>
                </a:solidFill>
                <a:latin typeface="Calibri"/>
                <a:ea typeface="Calibri"/>
                <a:cs typeface="Calibri"/>
                <a:sym typeface="Calibri"/>
              </a:rPr>
              <a:t>googl</a:t>
            </a:r>
            <a:endParaRPr sz="1867" b="0" i="0" u="none" strike="noStrike" cap="none">
              <a:solidFill>
                <a:srgbClr val="FFFFFF"/>
              </a:solidFill>
              <a:latin typeface="Calibri"/>
              <a:ea typeface="Calibri"/>
              <a:cs typeface="Calibri"/>
              <a:sym typeface="Calibri"/>
            </a:endParaRPr>
          </a:p>
        </p:txBody>
      </p:sp>
      <p:sp>
        <p:nvSpPr>
          <p:cNvPr id="282" name="Google Shape;282;p5"/>
          <p:cNvSpPr/>
          <p:nvPr/>
        </p:nvSpPr>
        <p:spPr>
          <a:xfrm>
            <a:off x="721075" y="3021025"/>
            <a:ext cx="3364200" cy="3712200"/>
          </a:xfrm>
          <a:prstGeom prst="roundRect">
            <a:avLst>
              <a:gd name="adj" fmla="val 5783"/>
            </a:avLst>
          </a:prstGeom>
          <a:solidFill>
            <a:srgbClr val="9FC3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83" name="Google Shape;283;p5"/>
          <p:cNvSpPr/>
          <p:nvPr/>
        </p:nvSpPr>
        <p:spPr>
          <a:xfrm>
            <a:off x="4413900" y="3021025"/>
            <a:ext cx="3364200" cy="3712200"/>
          </a:xfrm>
          <a:prstGeom prst="roundRect">
            <a:avLst>
              <a:gd name="adj" fmla="val 5783"/>
            </a:avLst>
          </a:prstGeom>
          <a:solidFill>
            <a:srgbClr val="9FC3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84" name="Google Shape;284;p5"/>
          <p:cNvSpPr/>
          <p:nvPr/>
        </p:nvSpPr>
        <p:spPr>
          <a:xfrm>
            <a:off x="8106700" y="3021025"/>
            <a:ext cx="3364200" cy="3712200"/>
          </a:xfrm>
          <a:prstGeom prst="roundRect">
            <a:avLst>
              <a:gd name="adj" fmla="val 5783"/>
            </a:avLst>
          </a:prstGeom>
          <a:solidFill>
            <a:srgbClr val="9FC3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85" name="Google Shape;285;p5"/>
          <p:cNvSpPr txBox="1"/>
          <p:nvPr/>
        </p:nvSpPr>
        <p:spPr>
          <a:xfrm>
            <a:off x="2061666" y="518161"/>
            <a:ext cx="80688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4000" b="1">
                <a:solidFill>
                  <a:srgbClr val="1E2860"/>
                </a:solidFill>
                <a:latin typeface="Inter"/>
                <a:ea typeface="Inter"/>
                <a:cs typeface="Inter"/>
                <a:sym typeface="Inter"/>
              </a:rPr>
              <a:t>Existing Systems for Data Visualization</a:t>
            </a:r>
            <a:endParaRPr sz="1467" b="0" i="0" u="none" strike="noStrike" cap="none">
              <a:solidFill>
                <a:srgbClr val="000000"/>
              </a:solidFill>
              <a:latin typeface="Arial"/>
              <a:ea typeface="Arial"/>
              <a:cs typeface="Arial"/>
              <a:sym typeface="Arial"/>
            </a:endParaRPr>
          </a:p>
        </p:txBody>
      </p:sp>
      <p:sp>
        <p:nvSpPr>
          <p:cNvPr id="286" name="Google Shape;286;p5"/>
          <p:cNvSpPr/>
          <p:nvPr/>
        </p:nvSpPr>
        <p:spPr>
          <a:xfrm>
            <a:off x="1369758" y="2411146"/>
            <a:ext cx="2066865" cy="1284005"/>
          </a:xfrm>
          <a:prstGeom prst="roundRect">
            <a:avLst>
              <a:gd name="adj" fmla="val 479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87" name="Google Shape;287;p5"/>
          <p:cNvSpPr/>
          <p:nvPr/>
        </p:nvSpPr>
        <p:spPr>
          <a:xfrm>
            <a:off x="5062569" y="2411146"/>
            <a:ext cx="2066865" cy="1284005"/>
          </a:xfrm>
          <a:prstGeom prst="roundRect">
            <a:avLst>
              <a:gd name="adj" fmla="val 479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288" name="Google Shape;288;p5"/>
          <p:cNvSpPr/>
          <p:nvPr/>
        </p:nvSpPr>
        <p:spPr>
          <a:xfrm>
            <a:off x="8755378" y="2411146"/>
            <a:ext cx="2066865" cy="1284005"/>
          </a:xfrm>
          <a:prstGeom prst="roundRect">
            <a:avLst>
              <a:gd name="adj" fmla="val 4798"/>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pic>
        <p:nvPicPr>
          <p:cNvPr id="289" name="Google Shape;289;p5" descr="A picture containing text, monitor, electronics, computer&#10;&#10;Description automatically generated"/>
          <p:cNvPicPr preferRelativeResize="0"/>
          <p:nvPr/>
        </p:nvPicPr>
        <p:blipFill rotWithShape="1">
          <a:blip r:embed="rId3">
            <a:alphaModFix/>
          </a:blip>
          <a:srcRect/>
          <a:stretch/>
        </p:blipFill>
        <p:spPr>
          <a:xfrm>
            <a:off x="1091831" y="2348823"/>
            <a:ext cx="2622719" cy="1558075"/>
          </a:xfrm>
          <a:prstGeom prst="rect">
            <a:avLst/>
          </a:prstGeom>
          <a:noFill/>
          <a:ln>
            <a:noFill/>
          </a:ln>
        </p:spPr>
      </p:pic>
      <p:sp>
        <p:nvSpPr>
          <p:cNvPr id="290" name="Google Shape;290;p5"/>
          <p:cNvSpPr/>
          <p:nvPr/>
        </p:nvSpPr>
        <p:spPr>
          <a:xfrm>
            <a:off x="1741721" y="2125176"/>
            <a:ext cx="1322939" cy="1322939"/>
          </a:xfrm>
          <a:prstGeom prst="ellipse">
            <a:avLst/>
          </a:prstGeom>
          <a:solidFill>
            <a:schemeClr val="lt1"/>
          </a:solidFill>
          <a:ln>
            <a:noFill/>
          </a:ln>
          <a:effectLst>
            <a:outerShdw blurRad="127000" dist="635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Inter"/>
              <a:ea typeface="Inter"/>
              <a:cs typeface="Inter"/>
              <a:sym typeface="Inter"/>
            </a:endParaRPr>
          </a:p>
        </p:txBody>
      </p:sp>
      <p:pic>
        <p:nvPicPr>
          <p:cNvPr id="291" name="Google Shape;291;p5" descr="A picture containing text, monitor, electronics, computer&#10;&#10;Description automatically generated"/>
          <p:cNvPicPr preferRelativeResize="0"/>
          <p:nvPr/>
        </p:nvPicPr>
        <p:blipFill rotWithShape="1">
          <a:blip r:embed="rId3">
            <a:alphaModFix/>
          </a:blip>
          <a:srcRect/>
          <a:stretch/>
        </p:blipFill>
        <p:spPr>
          <a:xfrm>
            <a:off x="8477451" y="2348823"/>
            <a:ext cx="2622717" cy="1558075"/>
          </a:xfrm>
          <a:prstGeom prst="rect">
            <a:avLst/>
          </a:prstGeom>
          <a:noFill/>
          <a:ln>
            <a:noFill/>
          </a:ln>
        </p:spPr>
      </p:pic>
      <p:pic>
        <p:nvPicPr>
          <p:cNvPr id="292" name="Google Shape;292;p5" descr="A picture containing text, monitor, electronics, computer&#10;&#10;Description automatically generated"/>
          <p:cNvPicPr preferRelativeResize="0"/>
          <p:nvPr/>
        </p:nvPicPr>
        <p:blipFill rotWithShape="1">
          <a:blip r:embed="rId3">
            <a:alphaModFix/>
          </a:blip>
          <a:srcRect/>
          <a:stretch/>
        </p:blipFill>
        <p:spPr>
          <a:xfrm>
            <a:off x="4784642" y="2348823"/>
            <a:ext cx="2622719" cy="1558075"/>
          </a:xfrm>
          <a:prstGeom prst="rect">
            <a:avLst/>
          </a:prstGeom>
          <a:noFill/>
          <a:ln>
            <a:noFill/>
          </a:ln>
        </p:spPr>
      </p:pic>
      <p:sp>
        <p:nvSpPr>
          <p:cNvPr id="293" name="Google Shape;293;p5"/>
          <p:cNvSpPr/>
          <p:nvPr/>
        </p:nvSpPr>
        <p:spPr>
          <a:xfrm>
            <a:off x="9127341" y="2125176"/>
            <a:ext cx="1322939" cy="1322939"/>
          </a:xfrm>
          <a:prstGeom prst="ellipse">
            <a:avLst/>
          </a:prstGeom>
          <a:solidFill>
            <a:schemeClr val="lt1"/>
          </a:solidFill>
          <a:ln>
            <a:noFill/>
          </a:ln>
          <a:effectLst>
            <a:outerShdw blurRad="127000" dist="635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Inter"/>
              <a:ea typeface="Inter"/>
              <a:cs typeface="Inter"/>
              <a:sym typeface="Inter"/>
            </a:endParaRPr>
          </a:p>
        </p:txBody>
      </p:sp>
      <p:sp>
        <p:nvSpPr>
          <p:cNvPr id="294" name="Google Shape;294;p5"/>
          <p:cNvSpPr/>
          <p:nvPr/>
        </p:nvSpPr>
        <p:spPr>
          <a:xfrm>
            <a:off x="5434531" y="2125176"/>
            <a:ext cx="1322939" cy="1322939"/>
          </a:xfrm>
          <a:prstGeom prst="ellipse">
            <a:avLst/>
          </a:prstGeom>
          <a:solidFill>
            <a:schemeClr val="lt1"/>
          </a:solidFill>
          <a:ln>
            <a:noFill/>
          </a:ln>
          <a:effectLst>
            <a:outerShdw blurRad="127000" dist="635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Inter"/>
              <a:ea typeface="Inter"/>
              <a:cs typeface="Inter"/>
              <a:sym typeface="Inter"/>
            </a:endParaRPr>
          </a:p>
        </p:txBody>
      </p:sp>
      <p:sp>
        <p:nvSpPr>
          <p:cNvPr id="295" name="Google Shape;295;p5"/>
          <p:cNvSpPr txBox="1"/>
          <p:nvPr/>
        </p:nvSpPr>
        <p:spPr>
          <a:xfrm>
            <a:off x="952535" y="3847538"/>
            <a:ext cx="2901300" cy="506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D" sz="1867" b="1">
                <a:solidFill>
                  <a:srgbClr val="1E2860"/>
                </a:solidFill>
                <a:latin typeface="Inter"/>
                <a:ea typeface="Inter"/>
                <a:cs typeface="Inter"/>
                <a:sym typeface="Inter"/>
              </a:rPr>
              <a:t>GOOGLE CHARTS</a:t>
            </a:r>
            <a:endParaRPr sz="1867" b="1" i="0" u="none" strike="noStrike" cap="none">
              <a:solidFill>
                <a:srgbClr val="1E2860"/>
              </a:solidFill>
              <a:latin typeface="Inter"/>
              <a:ea typeface="Inter"/>
              <a:cs typeface="Inter"/>
              <a:sym typeface="Inter"/>
            </a:endParaRPr>
          </a:p>
        </p:txBody>
      </p:sp>
      <p:sp>
        <p:nvSpPr>
          <p:cNvPr id="296" name="Google Shape;296;p5"/>
          <p:cNvSpPr txBox="1"/>
          <p:nvPr/>
        </p:nvSpPr>
        <p:spPr>
          <a:xfrm>
            <a:off x="4645307" y="3823700"/>
            <a:ext cx="2901300" cy="506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D" sz="1867" b="1">
                <a:solidFill>
                  <a:srgbClr val="1E2860"/>
                </a:solidFill>
                <a:latin typeface="Inter"/>
                <a:ea typeface="Inter"/>
                <a:cs typeface="Inter"/>
                <a:sym typeface="Inter"/>
              </a:rPr>
              <a:t>POWER POINT</a:t>
            </a:r>
            <a:endParaRPr sz="1867" b="1" i="0" u="none" strike="noStrike" cap="none">
              <a:solidFill>
                <a:srgbClr val="1E2860"/>
              </a:solidFill>
              <a:latin typeface="Inter"/>
              <a:ea typeface="Inter"/>
              <a:cs typeface="Inter"/>
              <a:sym typeface="Inter"/>
            </a:endParaRPr>
          </a:p>
        </p:txBody>
      </p:sp>
      <p:sp>
        <p:nvSpPr>
          <p:cNvPr id="297" name="Google Shape;297;p5"/>
          <p:cNvSpPr txBox="1"/>
          <p:nvPr/>
        </p:nvSpPr>
        <p:spPr>
          <a:xfrm>
            <a:off x="8338167" y="3823700"/>
            <a:ext cx="2901300" cy="506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D" sz="1867" b="1">
                <a:solidFill>
                  <a:srgbClr val="1E2860"/>
                </a:solidFill>
                <a:latin typeface="Inter"/>
                <a:ea typeface="Inter"/>
                <a:cs typeface="Inter"/>
                <a:sym typeface="Inter"/>
              </a:rPr>
              <a:t>MICROSOFT EXCEL</a:t>
            </a:r>
            <a:endParaRPr sz="1867" b="1" i="0" u="none" strike="noStrike" cap="none">
              <a:solidFill>
                <a:srgbClr val="1E2860"/>
              </a:solidFill>
              <a:latin typeface="Inter"/>
              <a:ea typeface="Inter"/>
              <a:cs typeface="Inter"/>
              <a:sym typeface="Inter"/>
            </a:endParaRPr>
          </a:p>
        </p:txBody>
      </p:sp>
      <p:grpSp>
        <p:nvGrpSpPr>
          <p:cNvPr id="298" name="Google Shape;298;p5"/>
          <p:cNvGrpSpPr/>
          <p:nvPr/>
        </p:nvGrpSpPr>
        <p:grpSpPr>
          <a:xfrm rot="10800000">
            <a:off x="-289561" y="5791802"/>
            <a:ext cx="2504049" cy="1222173"/>
            <a:chOff x="5470199" y="-196657"/>
            <a:chExt cx="6968218" cy="3401039"/>
          </a:xfrm>
        </p:grpSpPr>
        <p:sp>
          <p:nvSpPr>
            <p:cNvPr id="299" name="Google Shape;299;p5"/>
            <p:cNvSpPr/>
            <p:nvPr/>
          </p:nvSpPr>
          <p:spPr>
            <a:xfrm>
              <a:off x="5470199" y="1"/>
              <a:ext cx="6734882" cy="3204381"/>
            </a:xfrm>
            <a:custGeom>
              <a:avLst/>
              <a:gdLst/>
              <a:ahLst/>
              <a:cxnLst/>
              <a:rect l="l" t="t" r="r" b="b"/>
              <a:pathLst>
                <a:path w="6734882" h="3204381" extrusionOk="0">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lt1">
                <a:alpha val="941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00" name="Google Shape;300;p5"/>
            <p:cNvSpPr/>
            <p:nvPr/>
          </p:nvSpPr>
          <p:spPr>
            <a:xfrm>
              <a:off x="5703535" y="-196657"/>
              <a:ext cx="6734882" cy="3204381"/>
            </a:xfrm>
            <a:custGeom>
              <a:avLst/>
              <a:gdLst/>
              <a:ahLst/>
              <a:cxnLst/>
              <a:rect l="l" t="t" r="r" b="b"/>
              <a:pathLst>
                <a:path w="6734882" h="3204381" extrusionOk="0">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grpSp>
      <p:pic>
        <p:nvPicPr>
          <p:cNvPr id="301" name="Google Shape;301;p5"/>
          <p:cNvPicPr preferRelativeResize="0"/>
          <p:nvPr/>
        </p:nvPicPr>
        <p:blipFill>
          <a:blip r:embed="rId4">
            <a:alphaModFix/>
          </a:blip>
          <a:stretch>
            <a:fillRect/>
          </a:stretch>
        </p:blipFill>
        <p:spPr>
          <a:xfrm>
            <a:off x="1933463" y="2328888"/>
            <a:ext cx="939425" cy="939425"/>
          </a:xfrm>
          <a:prstGeom prst="rect">
            <a:avLst/>
          </a:prstGeom>
          <a:noFill/>
          <a:ln>
            <a:noFill/>
          </a:ln>
        </p:spPr>
      </p:pic>
      <p:sp>
        <p:nvSpPr>
          <p:cNvPr id="302" name="Google Shape;302;p5"/>
          <p:cNvSpPr txBox="1"/>
          <p:nvPr/>
        </p:nvSpPr>
        <p:spPr>
          <a:xfrm>
            <a:off x="4413900" y="4123500"/>
            <a:ext cx="3364200" cy="21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1. Users can add animations to text and objects, controlling how they appear and exit during a presentation.</a:t>
            </a: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2.Support for embedding audio and video files into slides.</a:t>
            </a: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3.SmartArt allows for the creation of visually appealing diagrams and flowcharts.</a:t>
            </a: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Font typeface="Arial"/>
              <a:buNone/>
            </a:pPr>
            <a:endParaRPr sz="1600">
              <a:solidFill>
                <a:schemeClr val="dk1"/>
              </a:solidFill>
              <a:latin typeface="Roboto Light"/>
              <a:ea typeface="Roboto Light"/>
              <a:cs typeface="Roboto Light"/>
              <a:sym typeface="Roboto Light"/>
            </a:endParaRPr>
          </a:p>
        </p:txBody>
      </p:sp>
      <p:sp>
        <p:nvSpPr>
          <p:cNvPr id="303" name="Google Shape;303;p5"/>
          <p:cNvSpPr txBox="1"/>
          <p:nvPr/>
        </p:nvSpPr>
        <p:spPr>
          <a:xfrm>
            <a:off x="8106700" y="4123500"/>
            <a:ext cx="3422700" cy="250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Font typeface="Arial"/>
              <a:buNone/>
            </a:pPr>
            <a:r>
              <a:rPr lang="en-ID" sz="1600">
                <a:solidFill>
                  <a:srgbClr val="1E2860"/>
                </a:solidFill>
                <a:latin typeface="Roboto Light"/>
                <a:ea typeface="Roboto Light"/>
                <a:cs typeface="Roboto Light"/>
                <a:sym typeface="Roboto Light"/>
              </a:rPr>
              <a:t>1</a:t>
            </a:r>
            <a:r>
              <a:rPr lang="en-ID" sz="1600">
                <a:solidFill>
                  <a:schemeClr val="dk1"/>
                </a:solidFill>
                <a:latin typeface="Roboto Light"/>
                <a:ea typeface="Roboto Light"/>
                <a:cs typeface="Roboto Light"/>
                <a:sym typeface="Roboto Light"/>
              </a:rPr>
              <a:t>.Formulas and Functions: A wide array of built-in functions and formulas provided for performing calculations on data.</a:t>
            </a:r>
            <a:endParaRPr sz="1600">
              <a:solidFill>
                <a:schemeClr val="dk1"/>
              </a:solidFill>
              <a:latin typeface="Roboto Light"/>
              <a:ea typeface="Roboto Light"/>
              <a:cs typeface="Roboto Light"/>
              <a:sym typeface="Roboto Light"/>
            </a:endParaRPr>
          </a:p>
          <a:p>
            <a:pPr marL="0" lvl="0" indent="0" algn="l" rtl="0">
              <a:lnSpc>
                <a:spcPct val="100000"/>
              </a:lnSpc>
              <a:spcBef>
                <a:spcPts val="0"/>
              </a:spcBef>
              <a:spcAft>
                <a:spcPts val="0"/>
              </a:spcAft>
              <a:buClr>
                <a:schemeClr val="dk1"/>
              </a:buClr>
              <a:buFont typeface="Arial"/>
              <a:buNone/>
            </a:pP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Font typeface="Arial"/>
              <a:buNone/>
            </a:pPr>
            <a:r>
              <a:rPr lang="en-ID" sz="1600">
                <a:solidFill>
                  <a:schemeClr val="dk1"/>
                </a:solidFill>
                <a:latin typeface="Roboto Light"/>
                <a:ea typeface="Roboto Light"/>
                <a:cs typeface="Roboto Light"/>
                <a:sym typeface="Roboto Light"/>
              </a:rPr>
              <a:t>2.Spreadsheets: Excel allows users to create and manipulate spreadsheets, which consist of rows and columns where data can be entered and organized.</a:t>
            </a:r>
            <a:endParaRPr sz="1600">
              <a:solidFill>
                <a:schemeClr val="dk1"/>
              </a:solidFill>
              <a:latin typeface="Roboto Light"/>
              <a:ea typeface="Roboto Light"/>
              <a:cs typeface="Roboto Light"/>
              <a:sym typeface="Roboto Light"/>
            </a:endParaRPr>
          </a:p>
        </p:txBody>
      </p:sp>
      <p:sp>
        <p:nvSpPr>
          <p:cNvPr id="304" name="Google Shape;304;p5"/>
          <p:cNvSpPr txBox="1"/>
          <p:nvPr/>
        </p:nvSpPr>
        <p:spPr>
          <a:xfrm>
            <a:off x="721100" y="4187775"/>
            <a:ext cx="3364200" cy="13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600">
                <a:solidFill>
                  <a:schemeClr val="dk1"/>
                </a:solidFill>
                <a:latin typeface="Roboto Light"/>
                <a:ea typeface="Roboto Light"/>
                <a:cs typeface="Roboto Light"/>
                <a:sym typeface="Roboto Light"/>
              </a:rPr>
              <a:t>1.Users can easily embed Google Charts into web pages, blogs, or other online platforms</a:t>
            </a: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Font typeface="Arial"/>
              <a:buNone/>
            </a:pPr>
            <a:endParaRPr sz="16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Font typeface="Arial"/>
              <a:buNone/>
            </a:pPr>
            <a:r>
              <a:rPr lang="en-ID" sz="1600">
                <a:solidFill>
                  <a:schemeClr val="dk1"/>
                </a:solidFill>
                <a:latin typeface="Roboto Light"/>
                <a:ea typeface="Roboto Light"/>
                <a:cs typeface="Roboto Light"/>
                <a:sym typeface="Roboto Light"/>
              </a:rPr>
              <a:t>2.Google Charts supports dynamic data updates, enabling real-time updates to the chart without requiring a page refresh</a:t>
            </a:r>
            <a:r>
              <a:rPr lang="en-ID" sz="1600">
                <a:solidFill>
                  <a:srgbClr val="374151"/>
                </a:solidFill>
                <a:latin typeface="Roboto Light"/>
                <a:ea typeface="Roboto Light"/>
                <a:cs typeface="Roboto Light"/>
                <a:sym typeface="Roboto Light"/>
              </a:rPr>
              <a:t>.</a:t>
            </a:r>
            <a:endParaRPr sz="1900">
              <a:solidFill>
                <a:schemeClr val="dk1"/>
              </a:solidFill>
              <a:latin typeface="Roboto Light"/>
              <a:ea typeface="Roboto Light"/>
              <a:cs typeface="Roboto Light"/>
              <a:sym typeface="Roboto Light"/>
            </a:endParaRPr>
          </a:p>
        </p:txBody>
      </p:sp>
      <p:pic>
        <p:nvPicPr>
          <p:cNvPr id="305" name="Google Shape;305;p5"/>
          <p:cNvPicPr preferRelativeResize="0"/>
          <p:nvPr/>
        </p:nvPicPr>
        <p:blipFill>
          <a:blip r:embed="rId5">
            <a:alphaModFix/>
          </a:blip>
          <a:stretch>
            <a:fillRect/>
          </a:stretch>
        </p:blipFill>
        <p:spPr>
          <a:xfrm>
            <a:off x="9383137" y="2415718"/>
            <a:ext cx="811377" cy="765792"/>
          </a:xfrm>
          <a:prstGeom prst="rect">
            <a:avLst/>
          </a:prstGeom>
          <a:noFill/>
          <a:ln>
            <a:noFill/>
          </a:ln>
        </p:spPr>
      </p:pic>
      <p:pic>
        <p:nvPicPr>
          <p:cNvPr id="306" name="Google Shape;306;p5"/>
          <p:cNvPicPr preferRelativeResize="0"/>
          <p:nvPr/>
        </p:nvPicPr>
        <p:blipFill>
          <a:blip r:embed="rId6">
            <a:alphaModFix/>
          </a:blip>
          <a:stretch>
            <a:fillRect/>
          </a:stretch>
        </p:blipFill>
        <p:spPr>
          <a:xfrm>
            <a:off x="5599188" y="2301826"/>
            <a:ext cx="993597" cy="9935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alpha val="61568"/>
          </a:schemeClr>
        </a:solidFill>
        <a:effectLst/>
      </p:bgPr>
    </p:bg>
    <p:spTree>
      <p:nvGrpSpPr>
        <p:cNvPr id="1" name="Shape 310"/>
        <p:cNvGrpSpPr/>
        <p:nvPr/>
      </p:nvGrpSpPr>
      <p:grpSpPr>
        <a:xfrm>
          <a:off x="0" y="0"/>
          <a:ext cx="0" cy="0"/>
          <a:chOff x="0" y="0"/>
          <a:chExt cx="0" cy="0"/>
        </a:xfrm>
      </p:grpSpPr>
      <p:sp>
        <p:nvSpPr>
          <p:cNvPr id="311" name="Google Shape;311;p4"/>
          <p:cNvSpPr/>
          <p:nvPr/>
        </p:nvSpPr>
        <p:spPr>
          <a:xfrm>
            <a:off x="0" y="2977664"/>
            <a:ext cx="12204973" cy="3880337"/>
          </a:xfrm>
          <a:custGeom>
            <a:avLst/>
            <a:gdLst/>
            <a:ahLst/>
            <a:cxnLst/>
            <a:rect l="l" t="t" r="r" b="b"/>
            <a:pathLst>
              <a:path w="12204973" h="3880337" extrusionOk="0">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12" name="Google Shape;312;p4"/>
          <p:cNvSpPr txBox="1"/>
          <p:nvPr/>
        </p:nvSpPr>
        <p:spPr>
          <a:xfrm>
            <a:off x="1311980" y="518160"/>
            <a:ext cx="95679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ID" sz="4000" b="1">
                <a:solidFill>
                  <a:srgbClr val="1E2860"/>
                </a:solidFill>
                <a:latin typeface="Inter"/>
                <a:ea typeface="Inter"/>
                <a:cs typeface="Inter"/>
                <a:sym typeface="Inter"/>
              </a:rPr>
              <a:t>Advantages of </a:t>
            </a:r>
            <a:r>
              <a:rPr lang="en-ID" sz="4000">
                <a:solidFill>
                  <a:schemeClr val="accent4"/>
                </a:solidFill>
                <a:latin typeface="Inter"/>
                <a:ea typeface="Inter"/>
                <a:cs typeface="Inter"/>
                <a:sym typeface="Inter"/>
              </a:rPr>
              <a:t>Power BI</a:t>
            </a:r>
            <a:r>
              <a:rPr lang="en-ID" sz="4000" b="1">
                <a:solidFill>
                  <a:srgbClr val="1E2860"/>
                </a:solidFill>
                <a:latin typeface="Inter"/>
                <a:ea typeface="Inter"/>
                <a:cs typeface="Inter"/>
                <a:sym typeface="Inter"/>
              </a:rPr>
              <a:t>       over other Data Visualization Softwares</a:t>
            </a:r>
            <a:endParaRPr sz="1467" b="0" i="0" u="none" strike="noStrike" cap="none">
              <a:solidFill>
                <a:srgbClr val="000000"/>
              </a:solidFill>
              <a:latin typeface="Arial"/>
              <a:ea typeface="Arial"/>
              <a:cs typeface="Arial"/>
              <a:sym typeface="Arial"/>
            </a:endParaRPr>
          </a:p>
        </p:txBody>
      </p:sp>
      <p:pic>
        <p:nvPicPr>
          <p:cNvPr id="313" name="Google Shape;313;p4"/>
          <p:cNvPicPr preferRelativeResize="0"/>
          <p:nvPr/>
        </p:nvPicPr>
        <p:blipFill rotWithShape="1">
          <a:blip r:embed="rId3">
            <a:alphaModFix/>
          </a:blip>
          <a:srcRect t="11210" b="-11210"/>
          <a:stretch/>
        </p:blipFill>
        <p:spPr>
          <a:xfrm>
            <a:off x="6826609" y="174000"/>
            <a:ext cx="1841341" cy="1034825"/>
          </a:xfrm>
          <a:prstGeom prst="rect">
            <a:avLst/>
          </a:prstGeom>
          <a:noFill/>
          <a:ln>
            <a:noFill/>
          </a:ln>
        </p:spPr>
      </p:pic>
      <p:sp>
        <p:nvSpPr>
          <p:cNvPr id="314" name="Google Shape;314;p4"/>
          <p:cNvSpPr txBox="1"/>
          <p:nvPr/>
        </p:nvSpPr>
        <p:spPr>
          <a:xfrm>
            <a:off x="858325" y="1977650"/>
            <a:ext cx="10511700" cy="4451100"/>
          </a:xfrm>
          <a:prstGeom prst="rect">
            <a:avLst/>
          </a:prstGeom>
          <a:noFill/>
          <a:ln>
            <a:noFill/>
          </a:ln>
        </p:spPr>
        <p:txBody>
          <a:bodyPr spcFirstLastPara="1" wrap="square" lIns="91425" tIns="91425" rIns="91425" bIns="91425" anchor="t" anchorCtr="0">
            <a:noAutofit/>
          </a:bodyPr>
          <a:lstStyle/>
          <a:p>
            <a:pPr marL="457200" lvl="0" indent="-381000" algn="l" rtl="0">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Seamless Integration with Microsoft Ecosystem</a:t>
            </a:r>
            <a:endParaRPr sz="2400">
              <a:solidFill>
                <a:srgbClr val="231F20"/>
              </a:solidFill>
              <a:latin typeface="Roboto"/>
              <a:ea typeface="Roboto"/>
              <a:cs typeface="Roboto"/>
              <a:sym typeface="Roboto"/>
            </a:endParaRPr>
          </a:p>
          <a:p>
            <a:pPr marL="457200" lvl="0" indent="-381000" algn="l" rtl="0">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Intuitive and user-friendly interface</a:t>
            </a:r>
            <a:endParaRPr sz="2400">
              <a:solidFill>
                <a:schemeClr val="dk1"/>
              </a:solidFill>
              <a:latin typeface="Roboto"/>
              <a:ea typeface="Roboto"/>
              <a:cs typeface="Roboto"/>
              <a:sym typeface="Roboto"/>
            </a:endParaRPr>
          </a:p>
          <a:p>
            <a:pPr marL="457200" lvl="0" indent="-381000" algn="l" rtl="0">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Real-time Data Refresh and Scheduling</a:t>
            </a:r>
            <a:endParaRPr sz="2400">
              <a:solidFill>
                <a:srgbClr val="231F20"/>
              </a:solidFill>
              <a:latin typeface="Roboto"/>
              <a:ea typeface="Roboto"/>
              <a:cs typeface="Roboto"/>
              <a:sym typeface="Roboto"/>
            </a:endParaRPr>
          </a:p>
          <a:p>
            <a:pPr marL="457200" lvl="0" indent="-381000" algn="l" rtl="0">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Data Security and Compliance</a:t>
            </a:r>
            <a:endParaRPr sz="2400">
              <a:solidFill>
                <a:srgbClr val="231F20"/>
              </a:solidFill>
              <a:latin typeface="Roboto"/>
              <a:ea typeface="Roboto"/>
              <a:cs typeface="Roboto"/>
              <a:sym typeface="Roboto"/>
            </a:endParaRPr>
          </a:p>
          <a:p>
            <a:pPr marL="457200" lvl="0" indent="-381000" algn="l" rtl="0">
              <a:lnSpc>
                <a:spcPct val="122222"/>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Cost-Effectiveness and Scalability</a:t>
            </a:r>
            <a:endParaRPr sz="2400">
              <a:solidFill>
                <a:srgbClr val="231F20"/>
              </a:solidFill>
              <a:latin typeface="Roboto"/>
              <a:ea typeface="Roboto"/>
              <a:cs typeface="Roboto"/>
              <a:sym typeface="Roboto"/>
            </a:endParaRPr>
          </a:p>
          <a:p>
            <a:pPr marL="0" lvl="0" indent="0" algn="l" rtl="0">
              <a:spcBef>
                <a:spcPts val="1100"/>
              </a:spcBef>
              <a:spcAft>
                <a:spcPts val="0"/>
              </a:spcAft>
              <a:buNone/>
            </a:pPr>
            <a:endParaRPr sz="2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0"/>
          <p:cNvSpPr/>
          <p:nvPr/>
        </p:nvSpPr>
        <p:spPr>
          <a:xfrm>
            <a:off x="533400" y="2688825"/>
            <a:ext cx="11065200" cy="3740100"/>
          </a:xfrm>
          <a:prstGeom prst="roundRect">
            <a:avLst>
              <a:gd name="adj" fmla="val 0"/>
            </a:avLst>
          </a:prstGeom>
          <a:solidFill>
            <a:schemeClr val="lt1"/>
          </a:solidFill>
          <a:ln>
            <a:noFill/>
          </a:ln>
          <a:effectLst>
            <a:outerShdw blurRad="508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0"/>
          <p:cNvSpPr txBox="1">
            <a:spLocks noGrp="1"/>
          </p:cNvSpPr>
          <p:nvPr>
            <p:ph type="title"/>
          </p:nvPr>
        </p:nvSpPr>
        <p:spPr>
          <a:xfrm>
            <a:off x="533400" y="406400"/>
            <a:ext cx="11125200" cy="88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Quattrocento Sans"/>
              <a:buNone/>
            </a:pPr>
            <a:r>
              <a:rPr lang="en-ID"/>
              <a:t>Software Requirements Specification(SRS)</a:t>
            </a:r>
            <a:endParaRPr/>
          </a:p>
        </p:txBody>
      </p:sp>
      <p:sp>
        <p:nvSpPr>
          <p:cNvPr id="321" name="Google Shape;321;p10"/>
          <p:cNvSpPr/>
          <p:nvPr/>
        </p:nvSpPr>
        <p:spPr>
          <a:xfrm>
            <a:off x="0" y="1524000"/>
            <a:ext cx="12192000" cy="1020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0"/>
          <p:cNvSpPr/>
          <p:nvPr/>
        </p:nvSpPr>
        <p:spPr>
          <a:xfrm>
            <a:off x="533400" y="1790404"/>
            <a:ext cx="11125200" cy="753900"/>
          </a:xfrm>
          <a:prstGeom prst="rect">
            <a:avLst/>
          </a:prstGeom>
          <a:solidFill>
            <a:schemeClr val="accent4"/>
          </a:solidFill>
          <a:ln>
            <a:noFill/>
          </a:ln>
          <a:effectLst>
            <a:outerShdw blurRad="635000" dist="38100" dir="2700000" algn="tl" rotWithShape="0">
              <a:srgbClr val="000000">
                <a:alpha val="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23" name="Google Shape;323;p10"/>
          <p:cNvCxnSpPr/>
          <p:nvPr/>
        </p:nvCxnSpPr>
        <p:spPr>
          <a:xfrm>
            <a:off x="3314700" y="3144252"/>
            <a:ext cx="0" cy="3104148"/>
          </a:xfrm>
          <a:prstGeom prst="straightConnector1">
            <a:avLst/>
          </a:prstGeom>
          <a:noFill/>
          <a:ln w="9525" cap="flat" cmpd="sng">
            <a:solidFill>
              <a:schemeClr val="lt2"/>
            </a:solidFill>
            <a:prstDash val="solid"/>
            <a:miter lim="800000"/>
            <a:headEnd type="none" w="sm" len="sm"/>
            <a:tailEnd type="none" w="sm" len="sm"/>
          </a:ln>
        </p:spPr>
      </p:cxnSp>
      <p:cxnSp>
        <p:nvCxnSpPr>
          <p:cNvPr id="324" name="Google Shape;324;p10"/>
          <p:cNvCxnSpPr/>
          <p:nvPr/>
        </p:nvCxnSpPr>
        <p:spPr>
          <a:xfrm>
            <a:off x="6096000" y="3144252"/>
            <a:ext cx="0" cy="3104148"/>
          </a:xfrm>
          <a:prstGeom prst="straightConnector1">
            <a:avLst/>
          </a:prstGeom>
          <a:noFill/>
          <a:ln w="9525" cap="flat" cmpd="sng">
            <a:solidFill>
              <a:schemeClr val="lt2"/>
            </a:solidFill>
            <a:prstDash val="solid"/>
            <a:miter lim="800000"/>
            <a:headEnd type="none" w="sm" len="sm"/>
            <a:tailEnd type="none" w="sm" len="sm"/>
          </a:ln>
        </p:spPr>
      </p:cxnSp>
      <p:cxnSp>
        <p:nvCxnSpPr>
          <p:cNvPr id="325" name="Google Shape;325;p10"/>
          <p:cNvCxnSpPr/>
          <p:nvPr/>
        </p:nvCxnSpPr>
        <p:spPr>
          <a:xfrm>
            <a:off x="8877300" y="3144252"/>
            <a:ext cx="0" cy="3104148"/>
          </a:xfrm>
          <a:prstGeom prst="straightConnector1">
            <a:avLst/>
          </a:prstGeom>
          <a:noFill/>
          <a:ln w="9525" cap="flat" cmpd="sng">
            <a:solidFill>
              <a:schemeClr val="lt2"/>
            </a:solidFill>
            <a:prstDash val="solid"/>
            <a:miter lim="800000"/>
            <a:headEnd type="none" w="sm" len="sm"/>
            <a:tailEnd type="none" w="sm" len="sm"/>
          </a:ln>
        </p:spPr>
      </p:cxnSp>
      <p:sp>
        <p:nvSpPr>
          <p:cNvPr id="326" name="Google Shape;326;p10"/>
          <p:cNvSpPr txBox="1"/>
          <p:nvPr/>
        </p:nvSpPr>
        <p:spPr>
          <a:xfrm>
            <a:off x="3826045" y="2096672"/>
            <a:ext cx="17586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Quattrocento Sans"/>
              <a:buNone/>
            </a:pPr>
            <a:r>
              <a:rPr lang="en-ID" sz="1600" b="1">
                <a:solidFill>
                  <a:schemeClr val="lt1"/>
                </a:solidFill>
                <a:latin typeface="Quattrocento Sans"/>
                <a:ea typeface="Quattrocento Sans"/>
                <a:cs typeface="Quattrocento Sans"/>
                <a:sym typeface="Quattrocento Sans"/>
              </a:rPr>
              <a:t>Hardware</a:t>
            </a:r>
            <a:endParaRPr sz="1600" b="1" i="0" u="none" strike="noStrike" cap="none">
              <a:solidFill>
                <a:schemeClr val="lt1"/>
              </a:solidFill>
              <a:latin typeface="Quattrocento Sans"/>
              <a:ea typeface="Quattrocento Sans"/>
              <a:cs typeface="Quattrocento Sans"/>
              <a:sym typeface="Quattrocento Sans"/>
            </a:endParaRPr>
          </a:p>
        </p:txBody>
      </p:sp>
      <p:sp>
        <p:nvSpPr>
          <p:cNvPr id="327" name="Google Shape;327;p10"/>
          <p:cNvSpPr txBox="1"/>
          <p:nvPr/>
        </p:nvSpPr>
        <p:spPr>
          <a:xfrm>
            <a:off x="1044744" y="2096672"/>
            <a:ext cx="17586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Quattrocento Sans"/>
              <a:buNone/>
            </a:pPr>
            <a:r>
              <a:rPr lang="en-ID" sz="1600" b="1">
                <a:solidFill>
                  <a:schemeClr val="lt1"/>
                </a:solidFill>
                <a:latin typeface="Quattrocento Sans"/>
                <a:ea typeface="Quattrocento Sans"/>
                <a:cs typeface="Quattrocento Sans"/>
                <a:sym typeface="Quattrocento Sans"/>
              </a:rPr>
              <a:t>Software</a:t>
            </a:r>
            <a:endParaRPr sz="1600" b="1" i="0" u="none" strike="noStrike" cap="none">
              <a:solidFill>
                <a:schemeClr val="lt1"/>
              </a:solidFill>
              <a:latin typeface="Quattrocento Sans"/>
              <a:ea typeface="Quattrocento Sans"/>
              <a:cs typeface="Quattrocento Sans"/>
              <a:sym typeface="Quattrocento Sans"/>
            </a:endParaRPr>
          </a:p>
        </p:txBody>
      </p:sp>
      <p:sp>
        <p:nvSpPr>
          <p:cNvPr id="328" name="Google Shape;328;p10"/>
          <p:cNvSpPr txBox="1"/>
          <p:nvPr/>
        </p:nvSpPr>
        <p:spPr>
          <a:xfrm>
            <a:off x="6607345" y="2096672"/>
            <a:ext cx="17586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Quattrocento Sans"/>
              <a:buNone/>
            </a:pPr>
            <a:r>
              <a:rPr lang="en-ID" sz="1600" b="1">
                <a:solidFill>
                  <a:schemeClr val="lt1"/>
                </a:solidFill>
                <a:latin typeface="Quattrocento Sans"/>
                <a:ea typeface="Quattrocento Sans"/>
                <a:cs typeface="Quattrocento Sans"/>
                <a:sym typeface="Quattrocento Sans"/>
              </a:rPr>
              <a:t>Functional</a:t>
            </a:r>
            <a:endParaRPr sz="1600" b="1" i="0" u="none" strike="noStrike" cap="none">
              <a:solidFill>
                <a:schemeClr val="lt1"/>
              </a:solidFill>
              <a:latin typeface="Quattrocento Sans"/>
              <a:ea typeface="Quattrocento Sans"/>
              <a:cs typeface="Quattrocento Sans"/>
              <a:sym typeface="Quattrocento Sans"/>
            </a:endParaRPr>
          </a:p>
        </p:txBody>
      </p:sp>
      <p:sp>
        <p:nvSpPr>
          <p:cNvPr id="329" name="Google Shape;329;p10"/>
          <p:cNvSpPr txBox="1"/>
          <p:nvPr/>
        </p:nvSpPr>
        <p:spPr>
          <a:xfrm>
            <a:off x="9388644" y="2096697"/>
            <a:ext cx="17586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600"/>
              <a:buFont typeface="Quattrocento Sans"/>
              <a:buNone/>
            </a:pPr>
            <a:r>
              <a:rPr lang="en-ID" sz="1600" b="1">
                <a:solidFill>
                  <a:schemeClr val="lt1"/>
                </a:solidFill>
                <a:latin typeface="Quattrocento Sans"/>
                <a:ea typeface="Quattrocento Sans"/>
                <a:cs typeface="Quattrocento Sans"/>
                <a:sym typeface="Quattrocento Sans"/>
              </a:rPr>
              <a:t>Non-Functional</a:t>
            </a:r>
            <a:endParaRPr sz="1600" b="1" i="0" u="none" strike="noStrike" cap="none">
              <a:solidFill>
                <a:schemeClr val="lt1"/>
              </a:solidFill>
              <a:latin typeface="Quattrocento Sans"/>
              <a:ea typeface="Quattrocento Sans"/>
              <a:cs typeface="Quattrocento Sans"/>
              <a:sym typeface="Quattrocento Sans"/>
            </a:endParaRPr>
          </a:p>
        </p:txBody>
      </p:sp>
      <p:sp>
        <p:nvSpPr>
          <p:cNvPr id="330" name="Google Shape;330;p10"/>
          <p:cNvSpPr/>
          <p:nvPr/>
        </p:nvSpPr>
        <p:spPr>
          <a:xfrm>
            <a:off x="3314700" y="2622325"/>
            <a:ext cx="2781300" cy="319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ID" sz="1450" b="1">
                <a:solidFill>
                  <a:schemeClr val="dk1"/>
                </a:solidFill>
                <a:latin typeface="Roboto"/>
                <a:ea typeface="Roboto"/>
                <a:cs typeface="Roboto"/>
                <a:sym typeface="Roboto"/>
              </a:rPr>
              <a:t>Processor: </a:t>
            </a:r>
            <a:r>
              <a:rPr lang="en-ID" sz="1450">
                <a:solidFill>
                  <a:schemeClr val="dk1"/>
                </a:solidFill>
                <a:latin typeface="Roboto"/>
                <a:ea typeface="Roboto"/>
                <a:cs typeface="Roboto"/>
                <a:sym typeface="Roboto"/>
              </a:rPr>
              <a:t>1.6 gigahertz (GHz) or faster, 64-bit processor.</a:t>
            </a:r>
            <a:endParaRPr sz="1450">
              <a:solidFill>
                <a:schemeClr val="dk1"/>
              </a:solidFill>
              <a:latin typeface="Roboto"/>
              <a:ea typeface="Roboto"/>
              <a:cs typeface="Roboto"/>
              <a:sym typeface="Roboto"/>
            </a:endParaRPr>
          </a:p>
          <a:p>
            <a:pPr marL="0" lvl="0" indent="0" algn="l" rtl="0">
              <a:spcBef>
                <a:spcPts val="0"/>
              </a:spcBef>
              <a:spcAft>
                <a:spcPts val="0"/>
              </a:spcAft>
              <a:buNone/>
            </a:pPr>
            <a:r>
              <a:rPr lang="en-ID" sz="1450" b="1">
                <a:solidFill>
                  <a:schemeClr val="dk1"/>
                </a:solidFill>
                <a:latin typeface="Roboto"/>
                <a:ea typeface="Roboto"/>
                <a:cs typeface="Roboto"/>
                <a:sym typeface="Roboto"/>
              </a:rPr>
              <a:t>Memory (RAM):</a:t>
            </a:r>
            <a:r>
              <a:rPr lang="en-ID" sz="1450">
                <a:solidFill>
                  <a:schemeClr val="dk1"/>
                </a:solidFill>
                <a:latin typeface="Roboto"/>
                <a:ea typeface="Roboto"/>
                <a:cs typeface="Roboto"/>
                <a:sym typeface="Roboto"/>
              </a:rPr>
              <a:t> 4 GB or more</a:t>
            </a:r>
            <a:endParaRPr sz="1450">
              <a:solidFill>
                <a:schemeClr val="dk1"/>
              </a:solidFill>
              <a:latin typeface="Roboto"/>
              <a:ea typeface="Roboto"/>
              <a:cs typeface="Roboto"/>
              <a:sym typeface="Roboto"/>
            </a:endParaRPr>
          </a:p>
          <a:p>
            <a:pPr marL="0" lvl="0" indent="0" algn="l" rtl="0">
              <a:spcBef>
                <a:spcPts val="0"/>
              </a:spcBef>
              <a:spcAft>
                <a:spcPts val="0"/>
              </a:spcAft>
              <a:buNone/>
            </a:pPr>
            <a:r>
              <a:rPr lang="en-ID" sz="1450" b="1">
                <a:solidFill>
                  <a:schemeClr val="dk1"/>
                </a:solidFill>
                <a:latin typeface="Roboto"/>
                <a:ea typeface="Roboto"/>
                <a:cs typeface="Roboto"/>
                <a:sym typeface="Roboto"/>
              </a:rPr>
              <a:t>Hard Disk</a:t>
            </a:r>
            <a:r>
              <a:rPr lang="en-ID" sz="1450">
                <a:solidFill>
                  <a:schemeClr val="dk1"/>
                </a:solidFill>
                <a:latin typeface="Roboto"/>
                <a:ea typeface="Roboto"/>
                <a:cs typeface="Roboto"/>
                <a:sym typeface="Roboto"/>
              </a:rPr>
              <a:t>: 10 GB of free hard disk space.</a:t>
            </a:r>
            <a:endParaRPr sz="1450">
              <a:solidFill>
                <a:schemeClr val="dk1"/>
              </a:solidFill>
              <a:latin typeface="Roboto"/>
              <a:ea typeface="Roboto"/>
              <a:cs typeface="Roboto"/>
              <a:sym typeface="Roboto"/>
            </a:endParaRPr>
          </a:p>
          <a:p>
            <a:pPr marL="180000" marR="0" lvl="0" indent="-180000" algn="l" rtl="0">
              <a:spcBef>
                <a:spcPts val="1200"/>
              </a:spcBef>
              <a:spcAft>
                <a:spcPts val="0"/>
              </a:spcAft>
              <a:buClr>
                <a:schemeClr val="accent4"/>
              </a:buClr>
              <a:buSzPts val="1400"/>
              <a:buFont typeface="Quattrocento Sans"/>
              <a:buChar char="•"/>
            </a:pPr>
            <a:endParaRPr>
              <a:solidFill>
                <a:schemeClr val="accent4"/>
              </a:solidFill>
              <a:latin typeface="Quattrocento Sans"/>
              <a:ea typeface="Quattrocento Sans"/>
              <a:cs typeface="Quattrocento Sans"/>
              <a:sym typeface="Quattrocento Sans"/>
            </a:endParaRPr>
          </a:p>
        </p:txBody>
      </p:sp>
      <p:sp>
        <p:nvSpPr>
          <p:cNvPr id="331" name="Google Shape;331;p10"/>
          <p:cNvSpPr/>
          <p:nvPr/>
        </p:nvSpPr>
        <p:spPr>
          <a:xfrm>
            <a:off x="533400" y="2622325"/>
            <a:ext cx="2781300" cy="310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ID" sz="1450" b="1">
                <a:solidFill>
                  <a:schemeClr val="dk1"/>
                </a:solidFill>
                <a:latin typeface="Roboto"/>
                <a:ea typeface="Roboto"/>
                <a:cs typeface="Roboto"/>
                <a:sym typeface="Roboto"/>
              </a:rPr>
              <a:t>Operating System:</a:t>
            </a:r>
            <a:r>
              <a:rPr lang="en-ID" sz="1450">
                <a:solidFill>
                  <a:schemeClr val="dk1"/>
                </a:solidFill>
                <a:latin typeface="Roboto"/>
                <a:ea typeface="Roboto"/>
                <a:cs typeface="Roboto"/>
                <a:sym typeface="Roboto"/>
              </a:rPr>
              <a:t> Windows 10, 8.1, or 7,Service Pack 1, Windows Server 2019, 2016, or 2012 R2</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Framework:</a:t>
            </a:r>
            <a:r>
              <a:rPr lang="en-ID" sz="1450">
                <a:solidFill>
                  <a:schemeClr val="dk1"/>
                </a:solidFill>
                <a:latin typeface="Roboto"/>
                <a:ea typeface="Roboto"/>
                <a:cs typeface="Roboto"/>
                <a:sym typeface="Roboto"/>
              </a:rPr>
              <a:t> Power BI Desktop requires .NET Framework 4.5 or later.</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Internet Browser:</a:t>
            </a:r>
            <a:r>
              <a:rPr lang="en-ID" sz="1450">
                <a:solidFill>
                  <a:schemeClr val="dk1"/>
                </a:solidFill>
                <a:latin typeface="Roboto"/>
                <a:ea typeface="Roboto"/>
                <a:cs typeface="Roboto"/>
                <a:sym typeface="Roboto"/>
              </a:rPr>
              <a:t> Google Chrome, or Mozilla Firefox.</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Additional Software:</a:t>
            </a:r>
            <a:r>
              <a:rPr lang="en-ID" sz="1450" b="1" u="sng">
                <a:solidFill>
                  <a:schemeClr val="dk1"/>
                </a:solidFill>
                <a:latin typeface="Roboto"/>
                <a:ea typeface="Roboto"/>
                <a:cs typeface="Roboto"/>
                <a:sym typeface="Roboto"/>
              </a:rPr>
              <a:t> </a:t>
            </a:r>
            <a:r>
              <a:rPr lang="en-ID" sz="1450">
                <a:solidFill>
                  <a:schemeClr val="dk1"/>
                </a:solidFill>
                <a:latin typeface="Roboto"/>
                <a:ea typeface="Roboto"/>
                <a:cs typeface="Roboto"/>
                <a:sym typeface="Roboto"/>
              </a:rPr>
              <a:t>Some features of Power BI Desktop may require additional software, such as Microsoft Excel for certain data transformations.</a:t>
            </a:r>
            <a:endParaRPr sz="1200">
              <a:solidFill>
                <a:schemeClr val="accent4"/>
              </a:solidFill>
              <a:latin typeface="Roboto"/>
              <a:ea typeface="Roboto"/>
              <a:cs typeface="Roboto"/>
              <a:sym typeface="Roboto"/>
            </a:endParaRPr>
          </a:p>
        </p:txBody>
      </p:sp>
      <p:sp>
        <p:nvSpPr>
          <p:cNvPr id="332" name="Google Shape;332;p10"/>
          <p:cNvSpPr/>
          <p:nvPr/>
        </p:nvSpPr>
        <p:spPr>
          <a:xfrm>
            <a:off x="6096000" y="2622325"/>
            <a:ext cx="2781300" cy="3197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Data Connectivity:</a:t>
            </a:r>
            <a:r>
              <a:rPr lang="en-ID" sz="1450">
                <a:solidFill>
                  <a:schemeClr val="dk1"/>
                </a:solidFill>
                <a:latin typeface="Roboto"/>
                <a:ea typeface="Roboto"/>
                <a:cs typeface="Roboto"/>
                <a:sym typeface="Roboto"/>
              </a:rPr>
              <a:t> Power BI should support various data sources..</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Query and Formula Language:</a:t>
            </a:r>
            <a:r>
              <a:rPr lang="en-ID" sz="1450">
                <a:solidFill>
                  <a:schemeClr val="dk1"/>
                </a:solidFill>
                <a:latin typeface="Roboto"/>
                <a:ea typeface="Roboto"/>
                <a:cs typeface="Roboto"/>
                <a:sym typeface="Roboto"/>
              </a:rPr>
              <a:t> Power BI should support a robust query language (Power Query) and formula language (DAX - Data Analysis Expressions) for data manipulation and calculations.</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Data Visualization:</a:t>
            </a:r>
            <a:r>
              <a:rPr lang="en-ID" sz="1450">
                <a:solidFill>
                  <a:schemeClr val="dk1"/>
                </a:solidFill>
                <a:latin typeface="Roboto"/>
                <a:ea typeface="Roboto"/>
                <a:cs typeface="Roboto"/>
                <a:sym typeface="Roboto"/>
              </a:rPr>
              <a:t> Range of visualization options such as charts, graphs, tables, and maps should be provided to help users present data in a meaningful and insightful way.</a:t>
            </a:r>
            <a:endParaRPr sz="1450">
              <a:solidFill>
                <a:schemeClr val="accent4"/>
              </a:solidFill>
              <a:latin typeface="Roboto"/>
              <a:ea typeface="Roboto"/>
              <a:cs typeface="Roboto"/>
              <a:sym typeface="Roboto"/>
            </a:endParaRPr>
          </a:p>
        </p:txBody>
      </p:sp>
      <p:sp>
        <p:nvSpPr>
          <p:cNvPr id="333" name="Google Shape;333;p10"/>
          <p:cNvSpPr/>
          <p:nvPr/>
        </p:nvSpPr>
        <p:spPr>
          <a:xfrm>
            <a:off x="8877300" y="2575525"/>
            <a:ext cx="2781300" cy="3740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Performance:</a:t>
            </a:r>
            <a:r>
              <a:rPr lang="en-ID" sz="1450">
                <a:solidFill>
                  <a:schemeClr val="dk1"/>
                </a:solidFill>
                <a:latin typeface="Roboto"/>
                <a:ea typeface="Roboto"/>
                <a:cs typeface="Roboto"/>
                <a:sym typeface="Roboto"/>
              </a:rPr>
              <a:t> Users should be able to analyze and explore data without significant delays.</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Scalability: </a:t>
            </a:r>
            <a:r>
              <a:rPr lang="en-ID" sz="1450">
                <a:solidFill>
                  <a:schemeClr val="dk1"/>
                </a:solidFill>
                <a:latin typeface="Roboto"/>
                <a:ea typeface="Roboto"/>
                <a:cs typeface="Roboto"/>
                <a:sym typeface="Roboto"/>
              </a:rPr>
              <a:t>The system should scale effectively to handle large datasets.</a:t>
            </a:r>
            <a:endParaRPr sz="145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ID" sz="1450" b="1">
                <a:solidFill>
                  <a:schemeClr val="dk1"/>
                </a:solidFill>
                <a:latin typeface="Roboto"/>
                <a:ea typeface="Roboto"/>
                <a:cs typeface="Roboto"/>
                <a:sym typeface="Roboto"/>
              </a:rPr>
              <a:t>Usability:</a:t>
            </a:r>
            <a:r>
              <a:rPr lang="en-ID" sz="1450">
                <a:solidFill>
                  <a:schemeClr val="dk1"/>
                </a:solidFill>
                <a:latin typeface="Roboto"/>
                <a:ea typeface="Roboto"/>
                <a:cs typeface="Roboto"/>
                <a:sym typeface="Roboto"/>
              </a:rPr>
              <a:t> The user interface should be designed to accommodate users with varying levels of technical expertise.</a:t>
            </a:r>
            <a:endParaRPr sz="1450">
              <a:solidFill>
                <a:schemeClr val="accent4"/>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6516e13116_0_27"/>
          <p:cNvSpPr/>
          <p:nvPr/>
        </p:nvSpPr>
        <p:spPr>
          <a:xfrm>
            <a:off x="0" y="1523999"/>
            <a:ext cx="12192000" cy="4509000"/>
          </a:xfrm>
          <a:prstGeom prst="rect">
            <a:avLst/>
          </a:prstGeom>
          <a:solidFill>
            <a:srgbClr val="FCF3D8"/>
          </a:solidFill>
          <a:ln w="12700" cap="flat" cmpd="sng">
            <a:solidFill>
              <a:srgbClr val="FFF2C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g26516e13116_0_27"/>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D"/>
              <a:t>Architecture of Netflix User Database Analysis through Power BI</a:t>
            </a:r>
            <a:endParaRPr/>
          </a:p>
        </p:txBody>
      </p:sp>
      <p:sp>
        <p:nvSpPr>
          <p:cNvPr id="341" name="Google Shape;341;g26516e13116_0_27"/>
          <p:cNvSpPr/>
          <p:nvPr/>
        </p:nvSpPr>
        <p:spPr>
          <a:xfrm>
            <a:off x="363975" y="3347325"/>
            <a:ext cx="1857300" cy="700500"/>
          </a:xfrm>
          <a:prstGeom prst="roundRect">
            <a:avLst>
              <a:gd name="adj" fmla="val 16667"/>
            </a:avLst>
          </a:prstGeom>
          <a:solidFill>
            <a:srgbClr val="12786E"/>
          </a:solidFill>
          <a:ln w="9525" cap="flat" cmpd="sng">
            <a:solidFill>
              <a:srgbClr val="155B5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Netflix User Database(Kaggle)</a:t>
            </a:r>
            <a:endParaRPr sz="1500">
              <a:solidFill>
                <a:srgbClr val="FFFFFF"/>
              </a:solidFill>
              <a:latin typeface="Roboto"/>
              <a:ea typeface="Roboto"/>
              <a:cs typeface="Roboto"/>
              <a:sym typeface="Roboto"/>
            </a:endParaRPr>
          </a:p>
        </p:txBody>
      </p:sp>
      <p:sp>
        <p:nvSpPr>
          <p:cNvPr id="342" name="Google Shape;342;g26516e13116_0_27"/>
          <p:cNvSpPr/>
          <p:nvPr/>
        </p:nvSpPr>
        <p:spPr>
          <a:xfrm>
            <a:off x="4608588" y="2257725"/>
            <a:ext cx="2340300" cy="2879700"/>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b="1">
                <a:solidFill>
                  <a:srgbClr val="FFFFFF"/>
                </a:solidFill>
                <a:latin typeface="Roboto"/>
                <a:ea typeface="Roboto"/>
                <a:cs typeface="Roboto"/>
                <a:sym typeface="Roboto"/>
              </a:rPr>
              <a:t>Lorem Ipsum</a:t>
            </a:r>
            <a:endParaRPr sz="1500" b="1">
              <a:solidFill>
                <a:srgbClr val="FFFFFF"/>
              </a:solidFill>
              <a:latin typeface="Roboto"/>
              <a:ea typeface="Roboto"/>
              <a:cs typeface="Roboto"/>
              <a:sym typeface="Roboto"/>
            </a:endParaRPr>
          </a:p>
        </p:txBody>
      </p:sp>
      <p:sp>
        <p:nvSpPr>
          <p:cNvPr id="343" name="Google Shape;343;g26516e13116_0_27"/>
          <p:cNvSpPr/>
          <p:nvPr/>
        </p:nvSpPr>
        <p:spPr>
          <a:xfrm>
            <a:off x="9639349" y="3347313"/>
            <a:ext cx="2340300" cy="700500"/>
          </a:xfrm>
          <a:prstGeom prst="roundRect">
            <a:avLst>
              <a:gd name="adj" fmla="val 16667"/>
            </a:avLst>
          </a:prstGeom>
          <a:solidFill>
            <a:srgbClr val="12786E"/>
          </a:solidFill>
          <a:ln w="9525" cap="flat" cmpd="sng">
            <a:solidFill>
              <a:srgbClr val="12786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Analysis of Subscription Dynamics across Countries</a:t>
            </a:r>
            <a:endParaRPr sz="1500">
              <a:solidFill>
                <a:srgbClr val="FFFFFF"/>
              </a:solidFill>
              <a:latin typeface="Roboto"/>
              <a:ea typeface="Roboto"/>
              <a:cs typeface="Roboto"/>
              <a:sym typeface="Roboto"/>
            </a:endParaRPr>
          </a:p>
        </p:txBody>
      </p:sp>
      <p:sp>
        <p:nvSpPr>
          <p:cNvPr id="344" name="Google Shape;344;g26516e13116_0_27"/>
          <p:cNvSpPr/>
          <p:nvPr/>
        </p:nvSpPr>
        <p:spPr>
          <a:xfrm>
            <a:off x="7165375" y="2257725"/>
            <a:ext cx="2257500" cy="2879700"/>
          </a:xfrm>
          <a:prstGeom prst="roundRect">
            <a:avLst>
              <a:gd name="adj" fmla="val 16667"/>
            </a:avLst>
          </a:prstGeom>
          <a:noFill/>
          <a:ln w="9525" cap="flat" cmpd="sng">
            <a:solidFill>
              <a:srgbClr val="3F3F3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chemeClr val="lt1"/>
                </a:solidFill>
                <a:latin typeface="Roboto"/>
                <a:ea typeface="Roboto"/>
                <a:cs typeface="Roboto"/>
                <a:sym typeface="Roboto"/>
              </a:rPr>
              <a:t>Lorem Ipsum</a:t>
            </a:r>
            <a:endParaRPr sz="1500">
              <a:solidFill>
                <a:schemeClr val="lt1"/>
              </a:solidFill>
              <a:latin typeface="Roboto"/>
              <a:ea typeface="Roboto"/>
              <a:cs typeface="Roboto"/>
              <a:sym typeface="Roboto"/>
            </a:endParaRPr>
          </a:p>
        </p:txBody>
      </p:sp>
      <p:sp>
        <p:nvSpPr>
          <p:cNvPr id="345" name="Google Shape;345;g26516e13116_0_27"/>
          <p:cNvSpPr/>
          <p:nvPr/>
        </p:nvSpPr>
        <p:spPr>
          <a:xfrm>
            <a:off x="4740148" y="2505213"/>
            <a:ext cx="2077200" cy="700500"/>
          </a:xfrm>
          <a:prstGeom prst="roundRect">
            <a:avLst>
              <a:gd name="adj" fmla="val 16667"/>
            </a:avLst>
          </a:prstGeom>
          <a:solidFill>
            <a:srgbClr val="4E3F7D"/>
          </a:solidFill>
          <a:ln w="9525" cap="flat" cmpd="sng">
            <a:solidFill>
              <a:srgbClr val="1D7E7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Importing Data</a:t>
            </a:r>
            <a:endParaRPr sz="1500">
              <a:solidFill>
                <a:srgbClr val="FFFFFF"/>
              </a:solidFill>
              <a:latin typeface="Roboto"/>
              <a:ea typeface="Roboto"/>
              <a:cs typeface="Roboto"/>
              <a:sym typeface="Roboto"/>
            </a:endParaRPr>
          </a:p>
        </p:txBody>
      </p:sp>
      <p:sp>
        <p:nvSpPr>
          <p:cNvPr id="346" name="Google Shape;346;g26516e13116_0_27"/>
          <p:cNvSpPr/>
          <p:nvPr/>
        </p:nvSpPr>
        <p:spPr>
          <a:xfrm>
            <a:off x="4740148" y="3347325"/>
            <a:ext cx="2077200" cy="700500"/>
          </a:xfrm>
          <a:prstGeom prst="roundRect">
            <a:avLst>
              <a:gd name="adj" fmla="val 16667"/>
            </a:avLst>
          </a:prstGeom>
          <a:solidFill>
            <a:srgbClr val="4E3F7D"/>
          </a:solidFill>
          <a:ln w="9525" cap="flat" cmpd="sng">
            <a:solidFill>
              <a:srgbClr val="1D7E7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Applying Measures</a:t>
            </a:r>
            <a:endParaRPr sz="1500">
              <a:solidFill>
                <a:srgbClr val="FFFFFF"/>
              </a:solidFill>
              <a:latin typeface="Roboto"/>
              <a:ea typeface="Roboto"/>
              <a:cs typeface="Roboto"/>
              <a:sym typeface="Roboto"/>
            </a:endParaRPr>
          </a:p>
        </p:txBody>
      </p:sp>
      <p:sp>
        <p:nvSpPr>
          <p:cNvPr id="347" name="Google Shape;347;g26516e13116_0_27"/>
          <p:cNvSpPr/>
          <p:nvPr/>
        </p:nvSpPr>
        <p:spPr>
          <a:xfrm>
            <a:off x="4740148" y="4189425"/>
            <a:ext cx="2077200" cy="700500"/>
          </a:xfrm>
          <a:prstGeom prst="roundRect">
            <a:avLst>
              <a:gd name="adj" fmla="val 16667"/>
            </a:avLst>
          </a:prstGeom>
          <a:solidFill>
            <a:srgbClr val="4E3F7D"/>
          </a:solidFill>
          <a:ln w="9525" cap="flat" cmpd="sng">
            <a:solidFill>
              <a:srgbClr val="1D7E75"/>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Generating Report</a:t>
            </a:r>
            <a:endParaRPr sz="1500">
              <a:solidFill>
                <a:srgbClr val="FFFFFF"/>
              </a:solidFill>
              <a:latin typeface="Roboto"/>
              <a:ea typeface="Roboto"/>
              <a:cs typeface="Roboto"/>
              <a:sym typeface="Roboto"/>
            </a:endParaRPr>
          </a:p>
        </p:txBody>
      </p:sp>
      <p:sp>
        <p:nvSpPr>
          <p:cNvPr id="348" name="Google Shape;348;g26516e13116_0_27"/>
          <p:cNvSpPr/>
          <p:nvPr/>
        </p:nvSpPr>
        <p:spPr>
          <a:xfrm>
            <a:off x="9639349" y="4203625"/>
            <a:ext cx="2340300" cy="700500"/>
          </a:xfrm>
          <a:prstGeom prst="roundRect">
            <a:avLst>
              <a:gd name="adj" fmla="val 16667"/>
            </a:avLst>
          </a:prstGeom>
          <a:solidFill>
            <a:srgbClr val="12786E"/>
          </a:solidFill>
          <a:ln w="9525" cap="flat" cmpd="sng">
            <a:solidFill>
              <a:srgbClr val="12786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Stock Market Analysis</a:t>
            </a:r>
            <a:endParaRPr sz="1500">
              <a:solidFill>
                <a:srgbClr val="FFFFFF"/>
              </a:solidFill>
              <a:latin typeface="Roboto"/>
              <a:ea typeface="Roboto"/>
              <a:cs typeface="Roboto"/>
              <a:sym typeface="Roboto"/>
            </a:endParaRPr>
          </a:p>
        </p:txBody>
      </p:sp>
      <p:sp>
        <p:nvSpPr>
          <p:cNvPr id="349" name="Google Shape;349;g26516e13116_0_27"/>
          <p:cNvSpPr/>
          <p:nvPr/>
        </p:nvSpPr>
        <p:spPr>
          <a:xfrm>
            <a:off x="7260723" y="2491013"/>
            <a:ext cx="2077200" cy="700500"/>
          </a:xfrm>
          <a:prstGeom prst="roundRect">
            <a:avLst>
              <a:gd name="adj" fmla="val 16667"/>
            </a:avLst>
          </a:prstGeom>
          <a:solidFill>
            <a:srgbClr val="326594"/>
          </a:solidFill>
          <a:ln w="9525" cap="flat" cmpd="sng">
            <a:solidFill>
              <a:srgbClr val="1F887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Sales Manager</a:t>
            </a:r>
            <a:endParaRPr sz="1500">
              <a:solidFill>
                <a:srgbClr val="FFFFFF"/>
              </a:solidFill>
              <a:latin typeface="Roboto"/>
              <a:ea typeface="Roboto"/>
              <a:cs typeface="Roboto"/>
              <a:sym typeface="Roboto"/>
            </a:endParaRPr>
          </a:p>
        </p:txBody>
      </p:sp>
      <p:sp>
        <p:nvSpPr>
          <p:cNvPr id="350" name="Google Shape;350;g26516e13116_0_27"/>
          <p:cNvSpPr/>
          <p:nvPr/>
        </p:nvSpPr>
        <p:spPr>
          <a:xfrm>
            <a:off x="7260723" y="3347325"/>
            <a:ext cx="2077200" cy="700500"/>
          </a:xfrm>
          <a:prstGeom prst="roundRect">
            <a:avLst>
              <a:gd name="adj" fmla="val 16667"/>
            </a:avLst>
          </a:prstGeom>
          <a:solidFill>
            <a:srgbClr val="326594"/>
          </a:solidFill>
          <a:ln w="9525" cap="flat" cmpd="sng">
            <a:solidFill>
              <a:srgbClr val="1F887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Financial Advisor</a:t>
            </a:r>
            <a:endParaRPr sz="1500">
              <a:solidFill>
                <a:srgbClr val="FFFFFF"/>
              </a:solidFill>
              <a:latin typeface="Roboto"/>
              <a:ea typeface="Roboto"/>
              <a:cs typeface="Roboto"/>
              <a:sym typeface="Roboto"/>
            </a:endParaRPr>
          </a:p>
        </p:txBody>
      </p:sp>
      <p:sp>
        <p:nvSpPr>
          <p:cNvPr id="351" name="Google Shape;351;g26516e13116_0_27"/>
          <p:cNvSpPr/>
          <p:nvPr/>
        </p:nvSpPr>
        <p:spPr>
          <a:xfrm>
            <a:off x="7260723" y="4203625"/>
            <a:ext cx="2077200" cy="700500"/>
          </a:xfrm>
          <a:prstGeom prst="roundRect">
            <a:avLst>
              <a:gd name="adj" fmla="val 16667"/>
            </a:avLst>
          </a:prstGeom>
          <a:solidFill>
            <a:srgbClr val="326594"/>
          </a:solidFill>
          <a:ln w="9525" cap="flat" cmpd="sng">
            <a:solidFill>
              <a:srgbClr val="1F887E"/>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Investors</a:t>
            </a:r>
            <a:endParaRPr sz="1500">
              <a:solidFill>
                <a:srgbClr val="FFFFFF"/>
              </a:solidFill>
              <a:latin typeface="Roboto"/>
              <a:ea typeface="Roboto"/>
              <a:cs typeface="Roboto"/>
              <a:sym typeface="Roboto"/>
            </a:endParaRPr>
          </a:p>
        </p:txBody>
      </p:sp>
      <p:sp>
        <p:nvSpPr>
          <p:cNvPr id="352" name="Google Shape;352;g26516e13116_0_27"/>
          <p:cNvSpPr/>
          <p:nvPr/>
        </p:nvSpPr>
        <p:spPr>
          <a:xfrm>
            <a:off x="9639349" y="2491013"/>
            <a:ext cx="2340300" cy="700500"/>
          </a:xfrm>
          <a:prstGeom prst="roundRect">
            <a:avLst>
              <a:gd name="adj" fmla="val 16667"/>
            </a:avLst>
          </a:prstGeom>
          <a:solidFill>
            <a:srgbClr val="12786E"/>
          </a:solidFill>
          <a:ln w="9525" cap="flat" cmpd="sng">
            <a:solidFill>
              <a:srgbClr val="073763"/>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ID" sz="1500">
                <a:solidFill>
                  <a:srgbClr val="FFFFFF"/>
                </a:solidFill>
                <a:latin typeface="Roboto"/>
                <a:ea typeface="Roboto"/>
                <a:cs typeface="Roboto"/>
                <a:sym typeface="Roboto"/>
              </a:rPr>
              <a:t>Country Wise Analysis TV Shows &amp; Movies</a:t>
            </a:r>
            <a:endParaRPr sz="1500">
              <a:solidFill>
                <a:srgbClr val="FFFFFF"/>
              </a:solidFill>
              <a:latin typeface="Roboto"/>
              <a:ea typeface="Roboto"/>
              <a:cs typeface="Roboto"/>
              <a:sym typeface="Roboto"/>
            </a:endParaRPr>
          </a:p>
        </p:txBody>
      </p:sp>
      <p:sp>
        <p:nvSpPr>
          <p:cNvPr id="353" name="Google Shape;353;g26516e13116_0_27"/>
          <p:cNvSpPr txBox="1"/>
          <p:nvPr/>
        </p:nvSpPr>
        <p:spPr>
          <a:xfrm>
            <a:off x="2690338" y="3347325"/>
            <a:ext cx="1421100" cy="56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2000">
                <a:solidFill>
                  <a:schemeClr val="lt1"/>
                </a:solidFill>
                <a:latin typeface="Roboto"/>
                <a:ea typeface="Roboto"/>
                <a:cs typeface="Roboto"/>
                <a:sym typeface="Roboto"/>
              </a:rPr>
              <a:t>Power BI</a:t>
            </a:r>
            <a:endParaRPr sz="1800">
              <a:solidFill>
                <a:schemeClr val="lt1"/>
              </a:solidFill>
              <a:latin typeface="Roboto"/>
              <a:ea typeface="Roboto"/>
              <a:cs typeface="Roboto"/>
              <a:sym typeface="Roboto"/>
            </a:endParaRPr>
          </a:p>
        </p:txBody>
      </p:sp>
      <p:sp>
        <p:nvSpPr>
          <p:cNvPr id="354" name="Google Shape;354;g26516e13116_0_27"/>
          <p:cNvSpPr/>
          <p:nvPr/>
        </p:nvSpPr>
        <p:spPr>
          <a:xfrm>
            <a:off x="2409725" y="2733375"/>
            <a:ext cx="1982400" cy="1928400"/>
          </a:xfrm>
          <a:prstGeom prst="diamond">
            <a:avLst/>
          </a:prstGeom>
          <a:solidFill>
            <a:srgbClr val="C28CA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D" sz="1500">
                <a:solidFill>
                  <a:schemeClr val="lt1"/>
                </a:solidFill>
                <a:latin typeface="Roboto"/>
                <a:ea typeface="Roboto"/>
                <a:cs typeface="Roboto"/>
                <a:sym typeface="Roboto"/>
              </a:rPr>
              <a:t>Power BI</a:t>
            </a:r>
            <a:endParaRPr sz="1500">
              <a:solidFill>
                <a:schemeClr val="lt1"/>
              </a:solidFill>
              <a:latin typeface="Roboto"/>
              <a:ea typeface="Roboto"/>
              <a:cs typeface="Roboto"/>
              <a:sym typeface="Roboto"/>
            </a:endParaRPr>
          </a:p>
        </p:txBody>
      </p:sp>
      <p:sp>
        <p:nvSpPr>
          <p:cNvPr id="355" name="Google Shape;355;g26516e13116_0_27"/>
          <p:cNvSpPr/>
          <p:nvPr/>
        </p:nvSpPr>
        <p:spPr>
          <a:xfrm>
            <a:off x="2221250" y="3674025"/>
            <a:ext cx="188400" cy="57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56" name="Google Shape;356;g26516e13116_0_27"/>
          <p:cNvSpPr/>
          <p:nvPr/>
        </p:nvSpPr>
        <p:spPr>
          <a:xfrm>
            <a:off x="4392125" y="3674025"/>
            <a:ext cx="329700" cy="57900"/>
          </a:xfrm>
          <a:prstGeom prst="rightArrow">
            <a:avLst>
              <a:gd name="adj1" fmla="val 49914"/>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57" name="Google Shape;357;g26516e13116_0_27"/>
          <p:cNvSpPr/>
          <p:nvPr/>
        </p:nvSpPr>
        <p:spPr>
          <a:xfrm>
            <a:off x="6875400" y="3659525"/>
            <a:ext cx="329700" cy="57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58" name="Google Shape;358;g26516e13116_0_27"/>
          <p:cNvSpPr/>
          <p:nvPr/>
        </p:nvSpPr>
        <p:spPr>
          <a:xfrm>
            <a:off x="9383725" y="2760600"/>
            <a:ext cx="329700" cy="57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59" name="Google Shape;359;g26516e13116_0_27"/>
          <p:cNvSpPr/>
          <p:nvPr/>
        </p:nvSpPr>
        <p:spPr>
          <a:xfrm>
            <a:off x="9398225" y="3645025"/>
            <a:ext cx="329700" cy="57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60" name="Google Shape;360;g26516e13116_0_27"/>
          <p:cNvSpPr/>
          <p:nvPr/>
        </p:nvSpPr>
        <p:spPr>
          <a:xfrm>
            <a:off x="9383725" y="4500475"/>
            <a:ext cx="329700" cy="57900"/>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361" name="Google Shape;361;g26516e13116_0_27"/>
          <p:cNvSpPr txBox="1"/>
          <p:nvPr/>
        </p:nvSpPr>
        <p:spPr>
          <a:xfrm>
            <a:off x="655250" y="2949125"/>
            <a:ext cx="17544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800" b="1">
                <a:solidFill>
                  <a:schemeClr val="dk1"/>
                </a:solidFill>
                <a:latin typeface="Quattrocento Sans"/>
                <a:ea typeface="Quattrocento Sans"/>
                <a:cs typeface="Quattrocento Sans"/>
                <a:sym typeface="Quattrocento Sans"/>
              </a:rPr>
              <a:t>Data Source</a:t>
            </a:r>
            <a:endParaRPr sz="1500" b="1">
              <a:solidFill>
                <a:schemeClr val="dk1"/>
              </a:solidFill>
              <a:latin typeface="Quattrocento Sans"/>
              <a:ea typeface="Quattrocento Sans"/>
              <a:cs typeface="Quattrocento Sans"/>
              <a:sym typeface="Quattrocento Sans"/>
            </a:endParaRPr>
          </a:p>
        </p:txBody>
      </p:sp>
      <p:sp>
        <p:nvSpPr>
          <p:cNvPr id="362" name="Google Shape;362;g26516e13116_0_27"/>
          <p:cNvSpPr txBox="1"/>
          <p:nvPr/>
        </p:nvSpPr>
        <p:spPr>
          <a:xfrm>
            <a:off x="4960050" y="1849175"/>
            <a:ext cx="18573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900" b="1">
                <a:solidFill>
                  <a:schemeClr val="dk1"/>
                </a:solidFill>
                <a:latin typeface="Quattrocento Sans"/>
                <a:ea typeface="Quattrocento Sans"/>
                <a:cs typeface="Quattrocento Sans"/>
                <a:sym typeface="Quattrocento Sans"/>
              </a:rPr>
              <a:t>Power BI Flow</a:t>
            </a:r>
            <a:endParaRPr sz="1900" b="1">
              <a:solidFill>
                <a:schemeClr val="dk1"/>
              </a:solidFill>
              <a:latin typeface="Quattrocento Sans"/>
              <a:ea typeface="Quattrocento Sans"/>
              <a:cs typeface="Quattrocento Sans"/>
              <a:sym typeface="Quattrocento Sans"/>
            </a:endParaRPr>
          </a:p>
        </p:txBody>
      </p:sp>
      <p:sp>
        <p:nvSpPr>
          <p:cNvPr id="363" name="Google Shape;363;g26516e13116_0_27"/>
          <p:cNvSpPr txBox="1"/>
          <p:nvPr/>
        </p:nvSpPr>
        <p:spPr>
          <a:xfrm>
            <a:off x="7817725" y="1849175"/>
            <a:ext cx="15660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900" b="1">
                <a:solidFill>
                  <a:schemeClr val="dk1"/>
                </a:solidFill>
                <a:latin typeface="Quattrocento Sans"/>
                <a:ea typeface="Quattrocento Sans"/>
                <a:cs typeface="Quattrocento Sans"/>
                <a:sym typeface="Quattrocento Sans"/>
              </a:rPr>
              <a:t>Clients</a:t>
            </a:r>
            <a:endParaRPr sz="1900" b="1">
              <a:solidFill>
                <a:schemeClr val="dk1"/>
              </a:solidFill>
              <a:latin typeface="Quattrocento Sans"/>
              <a:ea typeface="Quattrocento Sans"/>
              <a:cs typeface="Quattrocento Sans"/>
              <a:sym typeface="Quattrocento Sans"/>
            </a:endParaRPr>
          </a:p>
        </p:txBody>
      </p:sp>
      <p:sp>
        <p:nvSpPr>
          <p:cNvPr id="364" name="Google Shape;364;g26516e13116_0_27"/>
          <p:cNvSpPr txBox="1"/>
          <p:nvPr/>
        </p:nvSpPr>
        <p:spPr>
          <a:xfrm>
            <a:off x="10273000" y="1849175"/>
            <a:ext cx="1305000" cy="2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1900" b="1">
                <a:solidFill>
                  <a:schemeClr val="dk1"/>
                </a:solidFill>
                <a:latin typeface="Quattrocento Sans"/>
                <a:ea typeface="Quattrocento Sans"/>
                <a:cs typeface="Quattrocento Sans"/>
                <a:sym typeface="Quattrocento Sans"/>
              </a:rPr>
              <a:t>Profiles</a:t>
            </a:r>
            <a:endParaRPr sz="1900" b="1">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grpSp>
        <p:nvGrpSpPr>
          <p:cNvPr id="369" name="Google Shape;369;p3"/>
          <p:cNvGrpSpPr/>
          <p:nvPr/>
        </p:nvGrpSpPr>
        <p:grpSpPr>
          <a:xfrm>
            <a:off x="-1" y="2977664"/>
            <a:ext cx="12204975" cy="3880337"/>
            <a:chOff x="-1" y="2084968"/>
            <a:chExt cx="12204974" cy="5803179"/>
          </a:xfrm>
        </p:grpSpPr>
        <p:sp>
          <p:nvSpPr>
            <p:cNvPr id="370" name="Google Shape;370;p3"/>
            <p:cNvSpPr/>
            <p:nvPr/>
          </p:nvSpPr>
          <p:spPr>
            <a:xfrm>
              <a:off x="-1" y="2084968"/>
              <a:ext cx="12204973" cy="5803179"/>
            </a:xfrm>
            <a:custGeom>
              <a:avLst/>
              <a:gdLst/>
              <a:ahLst/>
              <a:cxnLst/>
              <a:rect l="l" t="t" r="r" b="b"/>
              <a:pathLst>
                <a:path w="9144000" h="4347758" extrusionOk="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4347758"/>
                  </a:lnTo>
                  <a:lnTo>
                    <a:pt x="0" y="4347758"/>
                  </a:lnTo>
                  <a:close/>
                </a:path>
              </a:pathLst>
            </a:custGeom>
            <a:solidFill>
              <a:srgbClr val="2856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71" name="Google Shape;371;p3"/>
            <p:cNvSpPr/>
            <p:nvPr/>
          </p:nvSpPr>
          <p:spPr>
            <a:xfrm>
              <a:off x="0" y="2084968"/>
              <a:ext cx="12204973" cy="2957118"/>
            </a:xfrm>
            <a:custGeom>
              <a:avLst/>
              <a:gdLst/>
              <a:ahLst/>
              <a:cxnLst/>
              <a:rect l="l" t="t" r="r" b="b"/>
              <a:pathLst>
                <a:path w="9144000" h="2215481" extrusionOk="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2215481"/>
                  </a:lnTo>
                  <a:lnTo>
                    <a:pt x="8572500" y="2018897"/>
                  </a:lnTo>
                  <a:cubicBezTo>
                    <a:pt x="8347869" y="1940316"/>
                    <a:pt x="6893719" y="1492641"/>
                    <a:pt x="5957888" y="1504547"/>
                  </a:cubicBezTo>
                  <a:cubicBezTo>
                    <a:pt x="5022057" y="1516453"/>
                    <a:pt x="3774282" y="2123671"/>
                    <a:pt x="2957513" y="2090334"/>
                  </a:cubicBezTo>
                  <a:cubicBezTo>
                    <a:pt x="2140744" y="2056997"/>
                    <a:pt x="1557338" y="1397391"/>
                    <a:pt x="1057275" y="1304522"/>
                  </a:cubicBezTo>
                  <a:cubicBezTo>
                    <a:pt x="619720" y="1223262"/>
                    <a:pt x="251445" y="1433704"/>
                    <a:pt x="38593" y="1509919"/>
                  </a:cubicBezTo>
                  <a:lnTo>
                    <a:pt x="0" y="1520912"/>
                  </a:lnTo>
                  <a:lnTo>
                    <a:pt x="0" y="0"/>
                  </a:lnTo>
                  <a:close/>
                </a:path>
              </a:pathLst>
            </a:custGeom>
            <a:solidFill>
              <a:schemeClr val="lt1">
                <a:alpha val="823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grpSp>
      <p:sp>
        <p:nvSpPr>
          <p:cNvPr id="372" name="Google Shape;372;p3"/>
          <p:cNvSpPr/>
          <p:nvPr/>
        </p:nvSpPr>
        <p:spPr>
          <a:xfrm>
            <a:off x="8850224" y="1377275"/>
            <a:ext cx="2713200" cy="1107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D" sz="2200" b="1">
                <a:solidFill>
                  <a:srgbClr val="1E2860"/>
                </a:solidFill>
                <a:latin typeface="Inter"/>
                <a:ea typeface="Inter"/>
                <a:cs typeface="Inter"/>
                <a:sym typeface="Inter"/>
              </a:rPr>
              <a:t>3. Analysis of Netflix Subscription Dynamics across Countries</a:t>
            </a:r>
            <a:endParaRPr sz="2200" b="0" i="0" u="none" strike="noStrike" cap="none">
              <a:solidFill>
                <a:srgbClr val="1E2860"/>
              </a:solidFill>
              <a:latin typeface="Inter"/>
              <a:ea typeface="Inter"/>
              <a:cs typeface="Inter"/>
              <a:sym typeface="Inter"/>
            </a:endParaRPr>
          </a:p>
        </p:txBody>
      </p:sp>
      <p:sp>
        <p:nvSpPr>
          <p:cNvPr id="373" name="Google Shape;373;p3"/>
          <p:cNvSpPr/>
          <p:nvPr/>
        </p:nvSpPr>
        <p:spPr>
          <a:xfrm>
            <a:off x="718720" y="1746607"/>
            <a:ext cx="2713288" cy="369332"/>
          </a:xfrm>
          <a:prstGeom prst="rect">
            <a:avLst/>
          </a:prstGeom>
          <a:noFill/>
          <a:ln>
            <a:noFill/>
          </a:ln>
        </p:spPr>
        <p:txBody>
          <a:bodyPr spcFirstLastPara="1" wrap="square" lIns="0" tIns="0" rIns="0" bIns="0" anchor="ctr" anchorCtr="0">
            <a:noAutofit/>
          </a:bodyPr>
          <a:lstStyle/>
          <a:p>
            <a:pPr marL="457200" marR="0" lvl="0" indent="0" algn="ctr" rtl="0">
              <a:spcBef>
                <a:spcPts val="0"/>
              </a:spcBef>
              <a:spcAft>
                <a:spcPts val="0"/>
              </a:spcAft>
              <a:buNone/>
            </a:pPr>
            <a:r>
              <a:rPr lang="en-ID" sz="2200" b="1">
                <a:solidFill>
                  <a:srgbClr val="1E2860"/>
                </a:solidFill>
                <a:latin typeface="Inter"/>
                <a:ea typeface="Inter"/>
                <a:cs typeface="Inter"/>
                <a:sym typeface="Inter"/>
              </a:rPr>
              <a:t>1. Country Wise Analysis of Type of Content Viewed  </a:t>
            </a:r>
            <a:endParaRPr sz="2200" b="0" i="0" u="none" strike="noStrike" cap="none">
              <a:solidFill>
                <a:srgbClr val="1E2860"/>
              </a:solidFill>
              <a:latin typeface="Inter"/>
              <a:ea typeface="Inter"/>
              <a:cs typeface="Inter"/>
              <a:sym typeface="Inter"/>
            </a:endParaRPr>
          </a:p>
        </p:txBody>
      </p:sp>
      <p:sp>
        <p:nvSpPr>
          <p:cNvPr id="374" name="Google Shape;374;p3"/>
          <p:cNvSpPr/>
          <p:nvPr/>
        </p:nvSpPr>
        <p:spPr>
          <a:xfrm>
            <a:off x="4822902" y="1377325"/>
            <a:ext cx="2713200" cy="11079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ID" sz="2200" b="1">
                <a:solidFill>
                  <a:srgbClr val="1E2860"/>
                </a:solidFill>
                <a:latin typeface="Inter"/>
                <a:ea typeface="Inter"/>
                <a:cs typeface="Inter"/>
                <a:sym typeface="Inter"/>
              </a:rPr>
              <a:t>2. Trends in Stock Market Valuation of Netflix </a:t>
            </a:r>
            <a:endParaRPr sz="2200" b="0" i="0" u="none" strike="noStrike" cap="none">
              <a:solidFill>
                <a:srgbClr val="1E2860"/>
              </a:solidFill>
              <a:latin typeface="Inter"/>
              <a:ea typeface="Inter"/>
              <a:cs typeface="Inter"/>
              <a:sym typeface="Inter"/>
            </a:endParaRPr>
          </a:p>
        </p:txBody>
      </p:sp>
      <p:grpSp>
        <p:nvGrpSpPr>
          <p:cNvPr id="375" name="Google Shape;375;p3"/>
          <p:cNvGrpSpPr/>
          <p:nvPr/>
        </p:nvGrpSpPr>
        <p:grpSpPr>
          <a:xfrm>
            <a:off x="1737276" y="5735924"/>
            <a:ext cx="676176" cy="161525"/>
            <a:chOff x="189396" y="4475774"/>
            <a:chExt cx="506593" cy="121015"/>
          </a:xfrm>
        </p:grpSpPr>
        <p:sp>
          <p:nvSpPr>
            <p:cNvPr id="376" name="Google Shape;376;p3"/>
            <p:cNvSpPr/>
            <p:nvPr/>
          </p:nvSpPr>
          <p:spPr>
            <a:xfrm>
              <a:off x="189396"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77" name="Google Shape;377;p3"/>
            <p:cNvSpPr/>
            <p:nvPr/>
          </p:nvSpPr>
          <p:spPr>
            <a:xfrm>
              <a:off x="382185"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78" name="Google Shape;378;p3"/>
            <p:cNvSpPr/>
            <p:nvPr/>
          </p:nvSpPr>
          <p:spPr>
            <a:xfrm>
              <a:off x="574974"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grpSp>
      <p:grpSp>
        <p:nvGrpSpPr>
          <p:cNvPr id="379" name="Google Shape;379;p3"/>
          <p:cNvGrpSpPr/>
          <p:nvPr/>
        </p:nvGrpSpPr>
        <p:grpSpPr>
          <a:xfrm>
            <a:off x="5765580" y="5735924"/>
            <a:ext cx="676176" cy="161525"/>
            <a:chOff x="189396" y="4475774"/>
            <a:chExt cx="506593" cy="121015"/>
          </a:xfrm>
        </p:grpSpPr>
        <p:sp>
          <p:nvSpPr>
            <p:cNvPr id="380" name="Google Shape;380;p3"/>
            <p:cNvSpPr/>
            <p:nvPr/>
          </p:nvSpPr>
          <p:spPr>
            <a:xfrm>
              <a:off x="189396"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81" name="Google Shape;381;p3"/>
            <p:cNvSpPr/>
            <p:nvPr/>
          </p:nvSpPr>
          <p:spPr>
            <a:xfrm>
              <a:off x="382185"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82" name="Google Shape;382;p3"/>
            <p:cNvSpPr/>
            <p:nvPr/>
          </p:nvSpPr>
          <p:spPr>
            <a:xfrm>
              <a:off x="574974" y="4475774"/>
              <a:ext cx="121015" cy="121015"/>
            </a:xfrm>
            <a:prstGeom prst="ellipse">
              <a:avLst/>
            </a:prstGeom>
            <a:solidFill>
              <a:srgbClr val="1446A6"/>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grpSp>
      <p:grpSp>
        <p:nvGrpSpPr>
          <p:cNvPr id="383" name="Google Shape;383;p3"/>
          <p:cNvGrpSpPr/>
          <p:nvPr/>
        </p:nvGrpSpPr>
        <p:grpSpPr>
          <a:xfrm>
            <a:off x="9793883" y="5735924"/>
            <a:ext cx="676176" cy="161525"/>
            <a:chOff x="189396" y="4475774"/>
            <a:chExt cx="506593" cy="121015"/>
          </a:xfrm>
        </p:grpSpPr>
        <p:sp>
          <p:nvSpPr>
            <p:cNvPr id="384" name="Google Shape;384;p3"/>
            <p:cNvSpPr/>
            <p:nvPr/>
          </p:nvSpPr>
          <p:spPr>
            <a:xfrm>
              <a:off x="189396"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85" name="Google Shape;385;p3"/>
            <p:cNvSpPr/>
            <p:nvPr/>
          </p:nvSpPr>
          <p:spPr>
            <a:xfrm>
              <a:off x="382185"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sp>
          <p:nvSpPr>
            <p:cNvPr id="386" name="Google Shape;386;p3"/>
            <p:cNvSpPr/>
            <p:nvPr/>
          </p:nvSpPr>
          <p:spPr>
            <a:xfrm>
              <a:off x="574974" y="4475774"/>
              <a:ext cx="121015" cy="121015"/>
            </a:xfrm>
            <a:prstGeom prst="ellipse">
              <a:avLst/>
            </a:prstGeom>
            <a:solidFill>
              <a:srgbClr val="3EBF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b="0" i="0" u="none" strike="noStrike" cap="none">
                <a:solidFill>
                  <a:srgbClr val="FFFFFF"/>
                </a:solidFill>
                <a:latin typeface="Calibri"/>
                <a:ea typeface="Calibri"/>
                <a:cs typeface="Calibri"/>
                <a:sym typeface="Calibri"/>
              </a:endParaRPr>
            </a:p>
          </p:txBody>
        </p:sp>
      </p:grpSp>
      <p:pic>
        <p:nvPicPr>
          <p:cNvPr id="387" name="Google Shape;387;p3"/>
          <p:cNvPicPr preferRelativeResize="0"/>
          <p:nvPr/>
        </p:nvPicPr>
        <p:blipFill>
          <a:blip r:embed="rId3">
            <a:alphaModFix/>
          </a:blip>
          <a:stretch>
            <a:fillRect/>
          </a:stretch>
        </p:blipFill>
        <p:spPr>
          <a:xfrm>
            <a:off x="8264475" y="3294250"/>
            <a:ext cx="3735046" cy="1851375"/>
          </a:xfrm>
          <a:prstGeom prst="rect">
            <a:avLst/>
          </a:prstGeom>
          <a:noFill/>
          <a:ln>
            <a:noFill/>
          </a:ln>
        </p:spPr>
      </p:pic>
      <p:pic>
        <p:nvPicPr>
          <p:cNvPr id="388" name="Google Shape;388;p3"/>
          <p:cNvPicPr preferRelativeResize="0"/>
          <p:nvPr/>
        </p:nvPicPr>
        <p:blipFill>
          <a:blip r:embed="rId4">
            <a:alphaModFix/>
          </a:blip>
          <a:stretch>
            <a:fillRect/>
          </a:stretch>
        </p:blipFill>
        <p:spPr>
          <a:xfrm>
            <a:off x="56200" y="3294246"/>
            <a:ext cx="4038325" cy="1632925"/>
          </a:xfrm>
          <a:prstGeom prst="rect">
            <a:avLst/>
          </a:prstGeom>
          <a:noFill/>
          <a:ln>
            <a:noFill/>
          </a:ln>
        </p:spPr>
      </p:pic>
      <p:pic>
        <p:nvPicPr>
          <p:cNvPr id="389" name="Google Shape;389;p3"/>
          <p:cNvPicPr preferRelativeResize="0"/>
          <p:nvPr/>
        </p:nvPicPr>
        <p:blipFill>
          <a:blip r:embed="rId5">
            <a:alphaModFix/>
          </a:blip>
          <a:stretch>
            <a:fillRect/>
          </a:stretch>
        </p:blipFill>
        <p:spPr>
          <a:xfrm>
            <a:off x="4312600" y="2838800"/>
            <a:ext cx="3733800" cy="2762250"/>
          </a:xfrm>
          <a:prstGeom prst="rect">
            <a:avLst/>
          </a:prstGeom>
          <a:noFill/>
          <a:ln>
            <a:noFill/>
          </a:ln>
        </p:spPr>
      </p:pic>
      <p:sp>
        <p:nvSpPr>
          <p:cNvPr id="390" name="Google Shape;390;p3"/>
          <p:cNvSpPr txBox="1"/>
          <p:nvPr/>
        </p:nvSpPr>
        <p:spPr>
          <a:xfrm>
            <a:off x="611850" y="165300"/>
            <a:ext cx="9975300" cy="62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D" sz="3950" b="1">
                <a:solidFill>
                  <a:schemeClr val="dk1"/>
                </a:solidFill>
                <a:latin typeface="Quattrocento Sans"/>
                <a:ea typeface="Quattrocento Sans"/>
                <a:cs typeface="Quattrocento Sans"/>
                <a:sym typeface="Quattrocento Sans"/>
              </a:rPr>
              <a:t>Questions for Report Generation</a:t>
            </a:r>
            <a:endParaRPr sz="3950" b="1">
              <a:solidFill>
                <a:schemeClr val="dk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6516e13116_0_1506"/>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ID"/>
              <a:t>Country-Wise Analysis of Type of Content Viewed Report</a:t>
            </a:r>
            <a:endParaRPr/>
          </a:p>
        </p:txBody>
      </p:sp>
      <p:sp>
        <p:nvSpPr>
          <p:cNvPr id="397" name="Google Shape;397;g26516e13116_0_1506"/>
          <p:cNvSpPr txBox="1">
            <a:spLocks noGrp="1"/>
          </p:cNvSpPr>
          <p:nvPr>
            <p:ph type="body" idx="1"/>
          </p:nvPr>
        </p:nvSpPr>
        <p:spPr>
          <a:xfrm>
            <a:off x="533400" y="1825624"/>
            <a:ext cx="11125200" cy="44229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ID" sz="2000">
                <a:solidFill>
                  <a:srgbClr val="374151"/>
                </a:solidFill>
                <a:latin typeface="Roboto"/>
                <a:ea typeface="Roboto"/>
                <a:cs typeface="Roboto"/>
                <a:sym typeface="Roboto"/>
              </a:rPr>
              <a:t>Creating a Power BI report to visualize the most popular genre of Netflix content, the preferred content rating, and the comparison between TV shows and movies watched can provide valuable insights into user preferences across different countries.Each country's color or size on the map could represent the dominant genre.This information can guide content creation and licensing decisions to cater to specific audience preferences in different countries. For example, if certain genres or content ratings are particularly popular in specific countries, consider localizing content to better match audience expectations.Understand whether users prefer TV shows or movies. This insight can inform decisions about the balance of TV shows and movies in the content library and guide future content acquisition strategies.Improve content recommendation algorithms by taking into account user preferences for genres and content ratings.The Power BI report can provide a comprehensive understanding of user preferences, enabling strategic decision-making, and marketing for Sales’ Managers.</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6516e13116_0_1472"/>
          <p:cNvSpPr txBox="1">
            <a:spLocks noGrp="1"/>
          </p:cNvSpPr>
          <p:nvPr>
            <p:ph type="title"/>
          </p:nvPr>
        </p:nvSpPr>
        <p:spPr>
          <a:xfrm>
            <a:off x="533400" y="406400"/>
            <a:ext cx="11125200" cy="888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404" name="Google Shape;404;g26516e13116_0_1472"/>
          <p:cNvPicPr preferRelativeResize="0"/>
          <p:nvPr/>
        </p:nvPicPr>
        <p:blipFill>
          <a:blip r:embed="rId3">
            <a:alphaModFix/>
          </a:blip>
          <a:stretch>
            <a:fillRect/>
          </a:stretch>
        </p:blipFill>
        <p:spPr>
          <a:xfrm>
            <a:off x="-47487" y="-40400"/>
            <a:ext cx="12239486" cy="68579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Netflix">
      <a:dk1>
        <a:srgbClr val="000000"/>
      </a:dk1>
      <a:lt1>
        <a:srgbClr val="FFFFFF"/>
      </a:lt1>
      <a:dk2>
        <a:srgbClr val="FFFFFF"/>
      </a:dk2>
      <a:lt2>
        <a:srgbClr val="E7E6E6"/>
      </a:lt2>
      <a:accent1>
        <a:srgbClr val="DB0605"/>
      </a:accent1>
      <a:accent2>
        <a:srgbClr val="740405"/>
      </a:accent2>
      <a:accent3>
        <a:srgbClr val="0C090D"/>
      </a:accent3>
      <a:accent4>
        <a:srgbClr val="424342"/>
      </a:accent4>
      <a:accent5>
        <a:srgbClr val="F1F2F1"/>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1294</Words>
  <Application>Microsoft Office PowerPoint</Application>
  <PresentationFormat>Widescreen</PresentationFormat>
  <Paragraphs>97</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Quattrocento Sans</vt:lpstr>
      <vt:lpstr>Roboto</vt:lpstr>
      <vt:lpstr>Inter</vt:lpstr>
      <vt:lpstr>Arial</vt:lpstr>
      <vt:lpstr>Roboto Light</vt:lpstr>
      <vt:lpstr>Calibri</vt:lpstr>
      <vt:lpstr>Office Theme</vt:lpstr>
      <vt:lpstr>3_Office Theme</vt:lpstr>
      <vt:lpstr>PowerPoint Presentation</vt:lpstr>
      <vt:lpstr>Abstract</vt:lpstr>
      <vt:lpstr>PowerPoint Presentation</vt:lpstr>
      <vt:lpstr>PowerPoint Presentation</vt:lpstr>
      <vt:lpstr>Software Requirements Specification(SRS)</vt:lpstr>
      <vt:lpstr>Architecture of Netflix User Database Analysis through Power BI</vt:lpstr>
      <vt:lpstr>PowerPoint Presentation</vt:lpstr>
      <vt:lpstr>Country-Wise Analysis of Type of Content Viewed Report</vt:lpstr>
      <vt:lpstr>PowerPoint Presentation</vt:lpstr>
      <vt:lpstr>Analysis of Subscription Dynamics Across Countries Report</vt:lpstr>
      <vt:lpstr>PowerPoint Presentation</vt:lpstr>
      <vt:lpstr>Trends in Stock Market Valuation Report</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erybagas</dc:creator>
  <cp:lastModifiedBy>ananya.arramalla@gmail.com</cp:lastModifiedBy>
  <cp:revision>1</cp:revision>
  <dcterms:created xsi:type="dcterms:W3CDTF">2019-08-16T12:08:31Z</dcterms:created>
  <dcterms:modified xsi:type="dcterms:W3CDTF">2025-05-18T08:55:44Z</dcterms:modified>
</cp:coreProperties>
</file>